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omments/modernComment_7FF6473D_8F351ED3.xml" ContentType="application/vnd.ms-powerpoint.comment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modernComment_7FF64740_AE66506B.xml" ContentType="application/vnd.ms-powerpoint.comment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53"/>
  </p:notesMasterIdLst>
  <p:handoutMasterIdLst>
    <p:handoutMasterId r:id="rId54"/>
  </p:handoutMasterIdLst>
  <p:sldIdLst>
    <p:sldId id="441" r:id="rId2"/>
    <p:sldId id="456" r:id="rId3"/>
    <p:sldId id="452" r:id="rId4"/>
    <p:sldId id="461" r:id="rId5"/>
    <p:sldId id="464" r:id="rId6"/>
    <p:sldId id="469" r:id="rId7"/>
    <p:sldId id="497" r:id="rId8"/>
    <p:sldId id="498" r:id="rId9"/>
    <p:sldId id="281" r:id="rId10"/>
    <p:sldId id="462" r:id="rId11"/>
    <p:sldId id="278" r:id="rId12"/>
    <p:sldId id="279" r:id="rId13"/>
    <p:sldId id="280" r:id="rId14"/>
    <p:sldId id="299" r:id="rId15"/>
    <p:sldId id="2146846532" r:id="rId16"/>
    <p:sldId id="304" r:id="rId17"/>
    <p:sldId id="305" r:id="rId18"/>
    <p:sldId id="306" r:id="rId19"/>
    <p:sldId id="310" r:id="rId20"/>
    <p:sldId id="311" r:id="rId21"/>
    <p:sldId id="283" r:id="rId22"/>
    <p:sldId id="285" r:id="rId23"/>
    <p:sldId id="287" r:id="rId24"/>
    <p:sldId id="293" r:id="rId25"/>
    <p:sldId id="294" r:id="rId26"/>
    <p:sldId id="295" r:id="rId27"/>
    <p:sldId id="297" r:id="rId28"/>
    <p:sldId id="298" r:id="rId29"/>
    <p:sldId id="300" r:id="rId30"/>
    <p:sldId id="313" r:id="rId31"/>
    <p:sldId id="319" r:id="rId32"/>
    <p:sldId id="322" r:id="rId33"/>
    <p:sldId id="323" r:id="rId34"/>
    <p:sldId id="325" r:id="rId35"/>
    <p:sldId id="326" r:id="rId36"/>
    <p:sldId id="329" r:id="rId37"/>
    <p:sldId id="499" r:id="rId38"/>
    <p:sldId id="501" r:id="rId39"/>
    <p:sldId id="502" r:id="rId40"/>
    <p:sldId id="2146846510" r:id="rId41"/>
    <p:sldId id="2146846512" r:id="rId42"/>
    <p:sldId id="2146846513" r:id="rId43"/>
    <p:sldId id="2146846524" r:id="rId44"/>
    <p:sldId id="2146846519" r:id="rId45"/>
    <p:sldId id="2146846525" r:id="rId46"/>
    <p:sldId id="2146846527" r:id="rId47"/>
    <p:sldId id="2146846528" r:id="rId48"/>
    <p:sldId id="2146846530" r:id="rId49"/>
    <p:sldId id="2146846531" r:id="rId50"/>
    <p:sldId id="2146846529" r:id="rId51"/>
    <p:sldId id="46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7CFF3D-1B18-EC8D-C98A-62ADA17A4501}" name="Kenneth Christian Enevoldsen" initials="KE" userId="S::au561649@uni.au.dk::ce34b460-fa40-4591-b8bc-f7236f4ae05f" providerId="AD"/>
  <p188:author id="{FD6531DC-DF2F-FAB1-936B-AADDB13AC927}" name="Daniel Hershcovich" initials="DH" userId="S::xnz224@ku.dk::1b3d3cd0-fb94-4433-8a3c-38cce311c1da" providerId="AD"/>
  <p188:author id="{1FE5DDDE-4332-E116-4EC7-653349728485}" name="Dan Saattrup Nielsen" initials="DN" userId="S::dan.nielsen@alexandra.dk::afd13120-6708-4353-a746-ac4ce52d129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>
        <p:guide orient="horz" pos="936"/>
        <p:guide orient="horz" pos="3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modernComment_7FF6473D_8F351E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ABF1FB-9250-F44E-9CF1-CBD6412E89D5}" authorId="{1FE5DDDE-4332-E116-4EC7-653349728485}" status="resolved" created="2024-01-30T10:32:06.1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02623187" sldId="2146846525"/>
      <ac:picMk id="7" creationId="{38EFEBE1-2D4F-4C1C-3DD2-CC8FD857790E}"/>
    </ac:deMkLst>
    <p188:replyLst>
      <p188:reply id="{85A0EEA3-C11A-334E-B5AD-1F483B8225E1}" authorId="{F87CFF3D-1B18-EC8D-C98A-62ADA17A4501}" created="2024-01-30T12:45:53.545">
        <p188:txBody>
          <a:bodyPr/>
          <a:lstStyle/>
          <a:p>
            <a:r>
              <a:rPr lang="en-DK"/>
              <a:t>Updated</a:t>
            </a:r>
          </a:p>
        </p188:txBody>
      </p188:reply>
    </p188:replyLst>
    <p188:txBody>
      <a:bodyPr/>
      <a:lstStyle/>
      <a:p>
        <a:r>
          <a:rPr lang="da-DK"/>
          <a:t>I’ve updated the rank computation on the leaderboard (using a custom nested one-tailed t-test approach), so an updated screenshot would be nice :)</a:t>
        </a:r>
      </a:p>
    </p188:txBody>
  </p188:cm>
</p188:cmLst>
</file>

<file path=ppt/comments/modernComment_7FF64740_AE6650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EEC6E2-E8AE-E644-AD3B-417B9F9423DD}" authorId="{1FE5DDDE-4332-E116-4EC7-653349728485}" status="resolved" created="2024-01-30T10:34:18.02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25940843" sldId="2146846528"/>
      <ac:spMk id="3" creationId="{6F67CA82-C3EC-6B35-E73A-50776110172D}"/>
      <ac:txMk cp="4" len="8">
        <ac:context len="328" hash="3746367187"/>
      </ac:txMk>
    </ac:txMkLst>
    <p188:pos x="5100021" y="809999"/>
    <p188:replyLst>
      <p188:reply id="{234E6669-DBB1-B546-AFFB-62AC981B489E}" authorId="{F87CFF3D-1B18-EC8D-C98A-62ADA17A4501}" created="2024-01-30T12:50:41.664">
        <p188:txBody>
          <a:bodyPr/>
          <a:lstStyle/>
          <a:p>
            <a:r>
              <a:rPr lang="en-DK"/>
              <a:t>Thanks for the addition - have added it</a:t>
            </a:r>
          </a:p>
        </p188:txBody>
      </p188:reply>
    </p188:replyLst>
    <p188:txBody>
      <a:bodyPr/>
      <a:lstStyle/>
      <a:p>
        <a:r>
          <a:rPr lang="da-DK"/>
          <a:t>Maybe mention explicitly that 3/8 datasets are translated, namely the multiple choice ones?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1-30T12:50:42.276" authorId="{F87CFF3D-1B18-EC8D-C98A-62ADA17A4501}"/>
          </p223:rxn>
        </p223:reactions>
      </p:ext>
    </p188:extLst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.openai.com/share/0b74c4c4-7b3c-4296-b4e0-85e8033f96a8" TargetMode="External"/><Relationship Id="rId3" Type="http://schemas.openxmlformats.org/officeDocument/2006/relationships/hyperlink" Target="https://chat.openai.com/share/57baacbd-7061-4e1b-ba11-1f94ce6d1294" TargetMode="External"/><Relationship Id="rId7" Type="http://schemas.openxmlformats.org/officeDocument/2006/relationships/hyperlink" Target="https://chat.openai.com/share/d971563a-8905-4ca0-913a-7b203cd50cfa" TargetMode="External"/><Relationship Id="rId2" Type="http://schemas.openxmlformats.org/officeDocument/2006/relationships/hyperlink" Target="https://chatgpt.com/share/aa668079-32a0-46bb-8466-56da1728a27d" TargetMode="External"/><Relationship Id="rId1" Type="http://schemas.openxmlformats.org/officeDocument/2006/relationships/hyperlink" Target="https://chat.openai.com/share/78344e09-fec2-48de-98d0-4fb059207c53" TargetMode="External"/><Relationship Id="rId6" Type="http://schemas.openxmlformats.org/officeDocument/2006/relationships/hyperlink" Target="https://chat.openai.com/share/e26e7477-edda-45cd-8cbe-e1f9923a2f5d" TargetMode="External"/><Relationship Id="rId5" Type="http://schemas.openxmlformats.org/officeDocument/2006/relationships/hyperlink" Target="https://chatgpt.com/share/7f8bce7e-efd2-4e33-b7fa-0136adc4027b" TargetMode="External"/><Relationship Id="rId4" Type="http://schemas.openxmlformats.org/officeDocument/2006/relationships/hyperlink" Target="https://chat.openai.com/share/28782b33-bae6-407e-8750-dea1a7e1ca8e" TargetMode="External"/><Relationship Id="rId9" Type="http://schemas.openxmlformats.org/officeDocument/2006/relationships/hyperlink" Target="https://chat.openai.com/share/7b093f26-48aa-4897-a1ab-9d0a58f0ab56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.openai.com/share/e26e7477-edda-45cd-8cbe-e1f9923a2f5d" TargetMode="External"/><Relationship Id="rId3" Type="http://schemas.openxmlformats.org/officeDocument/2006/relationships/hyperlink" Target="https://chat.openai.com/share/28782b33-bae6-407e-8750-dea1a7e1ca8e" TargetMode="External"/><Relationship Id="rId7" Type="http://schemas.openxmlformats.org/officeDocument/2006/relationships/hyperlink" Target="https://chatgpt.com/share/7f8bce7e-efd2-4e33-b7fa-0136adc4027b" TargetMode="External"/><Relationship Id="rId2" Type="http://schemas.openxmlformats.org/officeDocument/2006/relationships/hyperlink" Target="https://chat.openai.com/share/57baacbd-7061-4e1b-ba11-1f94ce6d1294" TargetMode="External"/><Relationship Id="rId1" Type="http://schemas.openxmlformats.org/officeDocument/2006/relationships/hyperlink" Target="https://chat.openai.com/share/78344e09-fec2-48de-98d0-4fb059207c53" TargetMode="External"/><Relationship Id="rId6" Type="http://schemas.openxmlformats.org/officeDocument/2006/relationships/hyperlink" Target="https://chatgpt.com/share/aa668079-32a0-46bb-8466-56da1728a27d" TargetMode="External"/><Relationship Id="rId5" Type="http://schemas.openxmlformats.org/officeDocument/2006/relationships/hyperlink" Target="https://chat.openai.com/share/7b093f26-48aa-4897-a1ab-9d0a58f0ab56" TargetMode="External"/><Relationship Id="rId4" Type="http://schemas.openxmlformats.org/officeDocument/2006/relationships/hyperlink" Target="https://chat.openai.com/share/0b74c4c4-7b3c-4296-b4e0-85e8033f96a8" TargetMode="External"/><Relationship Id="rId9" Type="http://schemas.openxmlformats.org/officeDocument/2006/relationships/hyperlink" Target="https://chat.openai.com/share/d971563a-8905-4ca0-913a-7b203cd50cf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988E3-650A-4AB3-81A7-57854394221B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9852A0-A7DB-4681-8CEB-20AE5090C524}">
      <dgm:prSet/>
      <dgm:spPr/>
      <dgm:t>
        <a:bodyPr/>
        <a:lstStyle/>
        <a:p>
          <a:r>
            <a:rPr lang="en-US" dirty="0"/>
            <a:t>It is a</a:t>
          </a:r>
        </a:p>
      </dgm:t>
    </dgm:pt>
    <dgm:pt modelId="{425E8FD2-C352-4AF0-8E17-7C753BB1AB51}" type="parTrans" cxnId="{601FC18A-150A-4B83-B2ED-53203FC9E449}">
      <dgm:prSet/>
      <dgm:spPr/>
      <dgm:t>
        <a:bodyPr/>
        <a:lstStyle/>
        <a:p>
          <a:endParaRPr lang="en-US"/>
        </a:p>
      </dgm:t>
    </dgm:pt>
    <dgm:pt modelId="{6E55F165-F34D-4236-9EC1-09404AE14F3C}" type="sibTrans" cxnId="{601FC18A-150A-4B83-B2ED-53203FC9E449}">
      <dgm:prSet/>
      <dgm:spPr/>
      <dgm:t>
        <a:bodyPr/>
        <a:lstStyle/>
        <a:p>
          <a:endParaRPr lang="en-US"/>
        </a:p>
      </dgm:t>
    </dgm:pt>
    <dgm:pt modelId="{49D96380-1AB9-4F86-8BB3-9ED7A2691011}">
      <dgm:prSet/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Calibri"/>
              <a:cs typeface="Calibri"/>
            </a:rPr>
            <a:t>Free</a:t>
          </a:r>
          <a:r>
            <a:rPr lang="en-US">
              <a:solidFill>
                <a:srgbClr val="000000"/>
              </a:solidFill>
              <a:latin typeface="Calibri"/>
              <a:cs typeface="Calibri"/>
            </a:rPr>
            <a:t>/paid service </a:t>
          </a:r>
          <a:r>
            <a:rPr lang="en-US" dirty="0">
              <a:solidFill>
                <a:srgbClr val="000000"/>
              </a:solidFill>
              <a:latin typeface="Calibri"/>
              <a:cs typeface="Calibri"/>
            </a:rPr>
            <a:t>by </a:t>
          </a:r>
          <a:r>
            <a:rPr lang="en-US" dirty="0">
              <a:latin typeface="Microsoft New Tai Lue"/>
            </a:rPr>
            <a:t>OpenAI</a:t>
          </a:r>
        </a:p>
      </dgm:t>
    </dgm:pt>
    <dgm:pt modelId="{10094232-847A-423A-A933-5BFB3DEFBBCF}" type="parTrans" cxnId="{65B24268-40E6-4CBA-B551-730C07CEC4E1}">
      <dgm:prSet/>
      <dgm:spPr/>
      <dgm:t>
        <a:bodyPr/>
        <a:lstStyle/>
        <a:p>
          <a:endParaRPr lang="en-US"/>
        </a:p>
      </dgm:t>
    </dgm:pt>
    <dgm:pt modelId="{918A073A-B3E0-4741-9619-8D7357E3BEDF}" type="sibTrans" cxnId="{65B24268-40E6-4CBA-B551-730C07CEC4E1}">
      <dgm:prSet/>
      <dgm:spPr/>
      <dgm:t>
        <a:bodyPr/>
        <a:lstStyle/>
        <a:p>
          <a:endParaRPr lang="en-US"/>
        </a:p>
      </dgm:t>
    </dgm:pt>
    <dgm:pt modelId="{79D0BEA3-B3DC-48FE-A3F3-A277FE870BA0}">
      <dgm:prSet/>
      <dgm:spPr/>
      <dgm:t>
        <a:bodyPr/>
        <a:lstStyle/>
        <a:p>
          <a:r>
            <a:rPr lang="en-US" dirty="0"/>
            <a:t>It is </a:t>
          </a:r>
          <a:r>
            <a:rPr lang="en-US" dirty="0">
              <a:latin typeface="Microsoft New Tai Lue"/>
            </a:rPr>
            <a:t>NOT</a:t>
          </a:r>
          <a:endParaRPr lang="en-US" dirty="0"/>
        </a:p>
      </dgm:t>
    </dgm:pt>
    <dgm:pt modelId="{C102B416-F56F-499D-9172-106C5F59FCEE}" type="parTrans" cxnId="{161423A2-A123-429E-9ADC-0B29E9A27C13}">
      <dgm:prSet/>
      <dgm:spPr/>
      <dgm:t>
        <a:bodyPr/>
        <a:lstStyle/>
        <a:p>
          <a:endParaRPr lang="en-US"/>
        </a:p>
      </dgm:t>
    </dgm:pt>
    <dgm:pt modelId="{65244929-7CD4-4320-8E90-24A354159AD5}" type="sibTrans" cxnId="{161423A2-A123-429E-9ADC-0B29E9A27C13}">
      <dgm:prSet/>
      <dgm:spPr/>
      <dgm:t>
        <a:bodyPr/>
        <a:lstStyle/>
        <a:p>
          <a:endParaRPr lang="en-US"/>
        </a:p>
      </dgm:t>
    </dgm:pt>
    <dgm:pt modelId="{81CC71D1-782E-4699-872F-325D6D8E4D1D}">
      <dgm:prSet/>
      <dgm:spPr/>
      <dgm:t>
        <a:bodyPr/>
        <a:lstStyle/>
        <a:p>
          <a:pPr rtl="0"/>
          <a:r>
            <a:rPr lang="en-US" dirty="0"/>
            <a:t>Trustworthy or reliable (due to, e.g., “hallucinations”) </a:t>
          </a:r>
        </a:p>
      </dgm:t>
    </dgm:pt>
    <dgm:pt modelId="{EE1FFD6B-B72E-4F8D-9DAC-8B97DE73F06A}" type="parTrans" cxnId="{A3441D4A-BD16-4B13-BFF7-5B4D3C79CBFF}">
      <dgm:prSet/>
      <dgm:spPr/>
      <dgm:t>
        <a:bodyPr/>
        <a:lstStyle/>
        <a:p>
          <a:endParaRPr lang="en-US"/>
        </a:p>
      </dgm:t>
    </dgm:pt>
    <dgm:pt modelId="{C424FB51-E481-4B8D-96E7-84EBFE8B6B06}" type="sibTrans" cxnId="{A3441D4A-BD16-4B13-BFF7-5B4D3C79CBFF}">
      <dgm:prSet/>
      <dgm:spPr/>
      <dgm:t>
        <a:bodyPr/>
        <a:lstStyle/>
        <a:p>
          <a:endParaRPr lang="en-US"/>
        </a:p>
      </dgm:t>
    </dgm:pt>
    <dgm:pt modelId="{45296DF9-2A61-4906-8416-343BFAAC2D38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Particularly environmentally friendly</a:t>
          </a:r>
          <a:endParaRPr lang="en-US" dirty="0"/>
        </a:p>
      </dgm:t>
    </dgm:pt>
    <dgm:pt modelId="{44815F25-73D9-46F3-AA11-C8E3CD173C71}" type="parTrans" cxnId="{9949CAA9-0077-4E2B-9E44-27DE647FF3D4}">
      <dgm:prSet/>
      <dgm:spPr/>
      <dgm:t>
        <a:bodyPr/>
        <a:lstStyle/>
        <a:p>
          <a:endParaRPr lang="en-US"/>
        </a:p>
      </dgm:t>
    </dgm:pt>
    <dgm:pt modelId="{84B9CC43-DFA4-419C-AD86-BE5BDF0AF980}" type="sibTrans" cxnId="{9949CAA9-0077-4E2B-9E44-27DE647FF3D4}">
      <dgm:prSet/>
      <dgm:spPr/>
      <dgm:t>
        <a:bodyPr/>
        <a:lstStyle/>
        <a:p>
          <a:endParaRPr lang="en-US"/>
        </a:p>
      </dgm:t>
    </dgm:pt>
    <dgm:pt modelId="{95732985-6C5F-4A01-AB45-F41799FE5AA8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Open source/model/data nor transparent</a:t>
          </a:r>
        </a:p>
      </dgm:t>
    </dgm:pt>
    <dgm:pt modelId="{C45118E2-EC16-427C-86F6-7DA3FC9FFE5B}" type="parTrans" cxnId="{C3ECB8FA-C3D7-408D-972C-574F714F8609}">
      <dgm:prSet/>
      <dgm:spPr/>
      <dgm:t>
        <a:bodyPr/>
        <a:lstStyle/>
        <a:p>
          <a:endParaRPr lang="en-GB"/>
        </a:p>
      </dgm:t>
    </dgm:pt>
    <dgm:pt modelId="{9480FDDC-4E74-44B6-96CB-550C392297E2}" type="sibTrans" cxnId="{C3ECB8FA-C3D7-408D-972C-574F714F8609}">
      <dgm:prSet/>
      <dgm:spPr/>
      <dgm:t>
        <a:bodyPr/>
        <a:lstStyle/>
        <a:p>
          <a:endParaRPr lang="en-GB"/>
        </a:p>
      </dgm:t>
    </dgm:pt>
    <dgm:pt modelId="{847255EE-EBFA-40FE-8A90-A80DDD6E9476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Up-to-date (trained in 2021/2023)</a:t>
          </a:r>
        </a:p>
      </dgm:t>
    </dgm:pt>
    <dgm:pt modelId="{6F3A2980-0F35-4B88-AD4E-516F565C64D4}" type="parTrans" cxnId="{9143DA12-A049-4E21-A84F-FBC570B028AD}">
      <dgm:prSet/>
      <dgm:spPr/>
      <dgm:t>
        <a:bodyPr/>
        <a:lstStyle/>
        <a:p>
          <a:endParaRPr lang="en-GB"/>
        </a:p>
      </dgm:t>
    </dgm:pt>
    <dgm:pt modelId="{16271AE4-4F1C-4999-A832-C67259AF9A6F}" type="sibTrans" cxnId="{9143DA12-A049-4E21-A84F-FBC570B028AD}">
      <dgm:prSet/>
      <dgm:spPr/>
      <dgm:t>
        <a:bodyPr/>
        <a:lstStyle/>
        <a:p>
          <a:endParaRPr lang="en-GB"/>
        </a:p>
      </dgm:t>
    </dgm:pt>
    <dgm:pt modelId="{9E9A607D-CFA0-4768-8709-C43328F30110}">
      <dgm:prSet phldr="0"/>
      <dgm:spPr/>
      <dgm:t>
        <a:bodyPr/>
        <a:lstStyle/>
        <a:p>
          <a:pPr rtl="0"/>
          <a:r>
            <a:rPr lang="en-US" b="1" dirty="0">
              <a:latin typeface="Microsoft New Tai Lue"/>
            </a:rPr>
            <a:t>LLM</a:t>
          </a:r>
          <a:r>
            <a:rPr lang="en-US" dirty="0"/>
            <a:t> (large language model)</a:t>
          </a:r>
          <a:r>
            <a:rPr lang="en-US" dirty="0">
              <a:latin typeface="Microsoft New Tai Lue"/>
            </a:rPr>
            <a:t> which is a </a:t>
          </a:r>
          <a:r>
            <a:rPr lang="en-US" b="1" dirty="0">
              <a:latin typeface="Microsoft New Tai Lue"/>
            </a:rPr>
            <a:t>GPT</a:t>
          </a:r>
          <a:r>
            <a:rPr lang="en-US" b="1" dirty="0"/>
            <a:t> </a:t>
          </a:r>
          <a:r>
            <a:rPr lang="en-US" dirty="0"/>
            <a:t>(generative pre-trained transformer)</a:t>
          </a:r>
          <a:r>
            <a:rPr lang="en-US" dirty="0">
              <a:latin typeface="Microsoft New Tai Lue"/>
            </a:rPr>
            <a:t> fine-tuned ("</a:t>
          </a:r>
          <a:r>
            <a:rPr lang="en-US" b="1" dirty="0">
              <a:latin typeface="Microsoft New Tai Lue"/>
            </a:rPr>
            <a:t>aligned</a:t>
          </a:r>
          <a:r>
            <a:rPr lang="en-US" dirty="0">
              <a:latin typeface="Microsoft New Tai Lue"/>
            </a:rPr>
            <a:t>") for </a:t>
          </a:r>
          <a:r>
            <a:rPr lang="en-US" b="1" dirty="0">
              <a:latin typeface="Microsoft New Tai Lue"/>
            </a:rPr>
            <a:t>chat</a:t>
          </a:r>
          <a:r>
            <a:rPr lang="en-US" dirty="0">
              <a:latin typeface="Microsoft New Tai Lue"/>
            </a:rPr>
            <a:t>/instruction following</a:t>
          </a:r>
          <a:endParaRPr lang="en-US" dirty="0"/>
        </a:p>
      </dgm:t>
    </dgm:pt>
    <dgm:pt modelId="{89C2AF99-419F-4A2C-BB17-0FCD204D24E7}" type="parTrans" cxnId="{2ADB8FD0-E375-460B-92D8-8A25DEB1B9FD}">
      <dgm:prSet/>
      <dgm:spPr/>
      <dgm:t>
        <a:bodyPr/>
        <a:lstStyle/>
        <a:p>
          <a:endParaRPr lang="en-US"/>
        </a:p>
      </dgm:t>
    </dgm:pt>
    <dgm:pt modelId="{18DB455B-28F5-4629-A48D-F07524D42134}" type="sibTrans" cxnId="{2ADB8FD0-E375-460B-92D8-8A25DEB1B9FD}">
      <dgm:prSet/>
      <dgm:spPr/>
      <dgm:t>
        <a:bodyPr/>
        <a:lstStyle/>
        <a:p>
          <a:endParaRPr lang="en-US"/>
        </a:p>
      </dgm:t>
    </dgm:pt>
    <dgm:pt modelId="{A1CF03A4-FD24-47CC-AF7E-E2F68FF6584F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Backend powered by</a:t>
          </a:r>
          <a:endParaRPr lang="en-US" dirty="0"/>
        </a:p>
      </dgm:t>
    </dgm:pt>
    <dgm:pt modelId="{DD42A84D-2252-4CB2-8668-AE526C687176}" type="parTrans" cxnId="{CB47702F-08F7-423D-B26C-19556295665D}">
      <dgm:prSet/>
      <dgm:spPr/>
      <dgm:t>
        <a:bodyPr/>
        <a:lstStyle/>
        <a:p>
          <a:endParaRPr lang="en-US"/>
        </a:p>
      </dgm:t>
    </dgm:pt>
    <dgm:pt modelId="{85D43EFC-5D2D-4147-B274-D36C45C8693C}" type="sibTrans" cxnId="{CB47702F-08F7-423D-B26C-19556295665D}">
      <dgm:prSet/>
      <dgm:spPr/>
      <dgm:t>
        <a:bodyPr/>
        <a:lstStyle/>
        <a:p>
          <a:endParaRPr lang="en-US"/>
        </a:p>
      </dgm:t>
    </dgm:pt>
    <dgm:pt modelId="{D4EE5850-8E8E-4508-A3AB-45500C0924BC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Frontend web interface</a:t>
          </a:r>
        </a:p>
      </dgm:t>
    </dgm:pt>
    <dgm:pt modelId="{F2E60F29-DD6F-404D-B8F2-0CBE6806671E}" type="parTrans" cxnId="{89900100-CF3D-4A88-A7E3-40CBCE18BE34}">
      <dgm:prSet/>
      <dgm:spPr/>
      <dgm:t>
        <a:bodyPr/>
        <a:lstStyle/>
        <a:p>
          <a:endParaRPr lang="en-US"/>
        </a:p>
      </dgm:t>
    </dgm:pt>
    <dgm:pt modelId="{0A4F377B-B0C5-48F9-866C-63EDCE860D7E}" type="sibTrans" cxnId="{89900100-CF3D-4A88-A7E3-40CBCE18BE34}">
      <dgm:prSet/>
      <dgm:spPr/>
      <dgm:t>
        <a:bodyPr/>
        <a:lstStyle/>
        <a:p>
          <a:endParaRPr lang="en-US"/>
        </a:p>
      </dgm:t>
    </dgm:pt>
    <dgm:pt modelId="{E8A0EF75-7DCF-4DD4-A96B-B5F3C797AEF9}" type="pres">
      <dgm:prSet presAssocID="{2C8988E3-650A-4AB3-81A7-57854394221B}" presName="Name0" presStyleCnt="0">
        <dgm:presLayoutVars>
          <dgm:dir/>
          <dgm:animLvl val="lvl"/>
          <dgm:resizeHandles val="exact"/>
        </dgm:presLayoutVars>
      </dgm:prSet>
      <dgm:spPr/>
    </dgm:pt>
    <dgm:pt modelId="{880F86B0-4675-4D5B-9AA1-65B74E9D004D}" type="pres">
      <dgm:prSet presAssocID="{B69852A0-A7DB-4681-8CEB-20AE5090C524}" presName="composite" presStyleCnt="0"/>
      <dgm:spPr/>
    </dgm:pt>
    <dgm:pt modelId="{DB8A65EA-5BEE-4421-8A08-9C6B1ED92B78}" type="pres">
      <dgm:prSet presAssocID="{B69852A0-A7DB-4681-8CEB-20AE5090C52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E615345-7F07-4E60-891A-F406E2CF7ECD}" type="pres">
      <dgm:prSet presAssocID="{B69852A0-A7DB-4681-8CEB-20AE5090C524}" presName="desTx" presStyleLbl="alignAccFollowNode1" presStyleIdx="0" presStyleCnt="2">
        <dgm:presLayoutVars>
          <dgm:bulletEnabled val="1"/>
        </dgm:presLayoutVars>
      </dgm:prSet>
      <dgm:spPr/>
    </dgm:pt>
    <dgm:pt modelId="{7C8994C6-E808-4335-B117-AB3C19A5ED28}" type="pres">
      <dgm:prSet presAssocID="{6E55F165-F34D-4236-9EC1-09404AE14F3C}" presName="space" presStyleCnt="0"/>
      <dgm:spPr/>
    </dgm:pt>
    <dgm:pt modelId="{5B023C3D-CBC9-4FC0-B22C-5A2D2C1B14F6}" type="pres">
      <dgm:prSet presAssocID="{79D0BEA3-B3DC-48FE-A3F3-A277FE870BA0}" presName="composite" presStyleCnt="0"/>
      <dgm:spPr/>
    </dgm:pt>
    <dgm:pt modelId="{FA47C952-5294-4FA7-A3CF-B8FEC09C920A}" type="pres">
      <dgm:prSet presAssocID="{79D0BEA3-B3DC-48FE-A3F3-A277FE870BA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E83534B-E4AC-446C-8451-3DE64D42C780}" type="pres">
      <dgm:prSet presAssocID="{79D0BEA3-B3DC-48FE-A3F3-A277FE870BA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9900100-CF3D-4A88-A7E3-40CBCE18BE34}" srcId="{B69852A0-A7DB-4681-8CEB-20AE5090C524}" destId="{D4EE5850-8E8E-4508-A3AB-45500C0924BC}" srcOrd="1" destOrd="0" parTransId="{F2E60F29-DD6F-404D-B8F2-0CBE6806671E}" sibTransId="{0A4F377B-B0C5-48F9-866C-63EDCE860D7E}"/>
    <dgm:cxn modelId="{AE426D10-8452-4967-9088-9ED4C86105AF}" type="presOf" srcId="{81CC71D1-782E-4699-872F-325D6D8E4D1D}" destId="{3E83534B-E4AC-446C-8451-3DE64D42C780}" srcOrd="0" destOrd="0" presId="urn:microsoft.com/office/officeart/2005/8/layout/hList1"/>
    <dgm:cxn modelId="{9143DA12-A049-4E21-A84F-FBC570B028AD}" srcId="{79D0BEA3-B3DC-48FE-A3F3-A277FE870BA0}" destId="{847255EE-EBFA-40FE-8A90-A80DDD6E9476}" srcOrd="1" destOrd="0" parTransId="{6F3A2980-0F35-4B88-AD4E-516F565C64D4}" sibTransId="{16271AE4-4F1C-4999-A832-C67259AF9A6F}"/>
    <dgm:cxn modelId="{61082426-2142-4696-B913-09EBCE7F3BF8}" type="presOf" srcId="{B69852A0-A7DB-4681-8CEB-20AE5090C524}" destId="{DB8A65EA-5BEE-4421-8A08-9C6B1ED92B78}" srcOrd="0" destOrd="0" presId="urn:microsoft.com/office/officeart/2005/8/layout/hList1"/>
    <dgm:cxn modelId="{CB47702F-08F7-423D-B26C-19556295665D}" srcId="{B69852A0-A7DB-4681-8CEB-20AE5090C524}" destId="{A1CF03A4-FD24-47CC-AF7E-E2F68FF6584F}" srcOrd="2" destOrd="0" parTransId="{DD42A84D-2252-4CB2-8668-AE526C687176}" sibTransId="{85D43EFC-5D2D-4147-B274-D36C45C8693C}"/>
    <dgm:cxn modelId="{B3CF8A3F-9EF0-4438-809B-C90084C10234}" type="presOf" srcId="{2C8988E3-650A-4AB3-81A7-57854394221B}" destId="{E8A0EF75-7DCF-4DD4-A96B-B5F3C797AEF9}" srcOrd="0" destOrd="0" presId="urn:microsoft.com/office/officeart/2005/8/layout/hList1"/>
    <dgm:cxn modelId="{846DA33F-E6FF-412A-9540-72B7E414B332}" type="presOf" srcId="{D4EE5850-8E8E-4508-A3AB-45500C0924BC}" destId="{4E615345-7F07-4E60-891A-F406E2CF7ECD}" srcOrd="0" destOrd="1" presId="urn:microsoft.com/office/officeart/2005/8/layout/hList1"/>
    <dgm:cxn modelId="{DE88225C-956C-4213-B066-EDDCBF84FC4B}" type="presOf" srcId="{49D96380-1AB9-4F86-8BB3-9ED7A2691011}" destId="{4E615345-7F07-4E60-891A-F406E2CF7ECD}" srcOrd="0" destOrd="0" presId="urn:microsoft.com/office/officeart/2005/8/layout/hList1"/>
    <dgm:cxn modelId="{FEF5995E-82DB-4B2A-AB88-5043AC86B8F9}" type="presOf" srcId="{A1CF03A4-FD24-47CC-AF7E-E2F68FF6584F}" destId="{4E615345-7F07-4E60-891A-F406E2CF7ECD}" srcOrd="0" destOrd="2" presId="urn:microsoft.com/office/officeart/2005/8/layout/hList1"/>
    <dgm:cxn modelId="{67166C41-5CAE-455F-9D99-363731C1B4A6}" type="presOf" srcId="{95732985-6C5F-4A01-AB45-F41799FE5AA8}" destId="{3E83534B-E4AC-446C-8451-3DE64D42C780}" srcOrd="0" destOrd="2" presId="urn:microsoft.com/office/officeart/2005/8/layout/hList1"/>
    <dgm:cxn modelId="{65B24268-40E6-4CBA-B551-730C07CEC4E1}" srcId="{B69852A0-A7DB-4681-8CEB-20AE5090C524}" destId="{49D96380-1AB9-4F86-8BB3-9ED7A2691011}" srcOrd="0" destOrd="0" parTransId="{10094232-847A-423A-A933-5BFB3DEFBBCF}" sibTransId="{918A073A-B3E0-4741-9619-8D7357E3BEDF}"/>
    <dgm:cxn modelId="{A3441D4A-BD16-4B13-BFF7-5B4D3C79CBFF}" srcId="{79D0BEA3-B3DC-48FE-A3F3-A277FE870BA0}" destId="{81CC71D1-782E-4699-872F-325D6D8E4D1D}" srcOrd="0" destOrd="0" parTransId="{EE1FFD6B-B72E-4F8D-9DAC-8B97DE73F06A}" sibTransId="{C424FB51-E481-4B8D-96E7-84EBFE8B6B06}"/>
    <dgm:cxn modelId="{601FC18A-150A-4B83-B2ED-53203FC9E449}" srcId="{2C8988E3-650A-4AB3-81A7-57854394221B}" destId="{B69852A0-A7DB-4681-8CEB-20AE5090C524}" srcOrd="0" destOrd="0" parTransId="{425E8FD2-C352-4AF0-8E17-7C753BB1AB51}" sibTransId="{6E55F165-F34D-4236-9EC1-09404AE14F3C}"/>
    <dgm:cxn modelId="{161423A2-A123-429E-9ADC-0B29E9A27C13}" srcId="{2C8988E3-650A-4AB3-81A7-57854394221B}" destId="{79D0BEA3-B3DC-48FE-A3F3-A277FE870BA0}" srcOrd="1" destOrd="0" parTransId="{C102B416-F56F-499D-9172-106C5F59FCEE}" sibTransId="{65244929-7CD4-4320-8E90-24A354159AD5}"/>
    <dgm:cxn modelId="{EBB0DAA6-52CF-4130-B133-FD544A7EC407}" type="presOf" srcId="{847255EE-EBFA-40FE-8A90-A80DDD6E9476}" destId="{3E83534B-E4AC-446C-8451-3DE64D42C780}" srcOrd="0" destOrd="1" presId="urn:microsoft.com/office/officeart/2005/8/layout/hList1"/>
    <dgm:cxn modelId="{9949CAA9-0077-4E2B-9E44-27DE647FF3D4}" srcId="{79D0BEA3-B3DC-48FE-A3F3-A277FE870BA0}" destId="{45296DF9-2A61-4906-8416-343BFAAC2D38}" srcOrd="3" destOrd="0" parTransId="{44815F25-73D9-46F3-AA11-C8E3CD173C71}" sibTransId="{84B9CC43-DFA4-419C-AD86-BE5BDF0AF980}"/>
    <dgm:cxn modelId="{25BDD2B5-7E89-471A-9989-A0D8515F7492}" type="presOf" srcId="{79D0BEA3-B3DC-48FE-A3F3-A277FE870BA0}" destId="{FA47C952-5294-4FA7-A3CF-B8FEC09C920A}" srcOrd="0" destOrd="0" presId="urn:microsoft.com/office/officeart/2005/8/layout/hList1"/>
    <dgm:cxn modelId="{D2FED9C8-CA01-4FCE-A261-BD715DC9B863}" type="presOf" srcId="{45296DF9-2A61-4906-8416-343BFAAC2D38}" destId="{3E83534B-E4AC-446C-8451-3DE64D42C780}" srcOrd="0" destOrd="3" presId="urn:microsoft.com/office/officeart/2005/8/layout/hList1"/>
    <dgm:cxn modelId="{2ADB8FD0-E375-460B-92D8-8A25DEB1B9FD}" srcId="{A1CF03A4-FD24-47CC-AF7E-E2F68FF6584F}" destId="{9E9A607D-CFA0-4768-8709-C43328F30110}" srcOrd="0" destOrd="0" parTransId="{89C2AF99-419F-4A2C-BB17-0FCD204D24E7}" sibTransId="{18DB455B-28F5-4629-A48D-F07524D42134}"/>
    <dgm:cxn modelId="{D42B3BF4-5C03-45EE-9F8D-034339BE1707}" type="presOf" srcId="{9E9A607D-CFA0-4768-8709-C43328F30110}" destId="{4E615345-7F07-4E60-891A-F406E2CF7ECD}" srcOrd="0" destOrd="3" presId="urn:microsoft.com/office/officeart/2005/8/layout/hList1"/>
    <dgm:cxn modelId="{C3ECB8FA-C3D7-408D-972C-574F714F8609}" srcId="{79D0BEA3-B3DC-48FE-A3F3-A277FE870BA0}" destId="{95732985-6C5F-4A01-AB45-F41799FE5AA8}" srcOrd="2" destOrd="0" parTransId="{C45118E2-EC16-427C-86F6-7DA3FC9FFE5B}" sibTransId="{9480FDDC-4E74-44B6-96CB-550C392297E2}"/>
    <dgm:cxn modelId="{DB7E7B57-000E-48F8-A7F7-737D7DBEF6B0}" type="presParOf" srcId="{E8A0EF75-7DCF-4DD4-A96B-B5F3C797AEF9}" destId="{880F86B0-4675-4D5B-9AA1-65B74E9D004D}" srcOrd="0" destOrd="0" presId="urn:microsoft.com/office/officeart/2005/8/layout/hList1"/>
    <dgm:cxn modelId="{7D707B5A-76F9-4B66-9D6A-9416B9607857}" type="presParOf" srcId="{880F86B0-4675-4D5B-9AA1-65B74E9D004D}" destId="{DB8A65EA-5BEE-4421-8A08-9C6B1ED92B78}" srcOrd="0" destOrd="0" presId="urn:microsoft.com/office/officeart/2005/8/layout/hList1"/>
    <dgm:cxn modelId="{87C92CA7-7302-4545-AB64-E6940D76360D}" type="presParOf" srcId="{880F86B0-4675-4D5B-9AA1-65B74E9D004D}" destId="{4E615345-7F07-4E60-891A-F406E2CF7ECD}" srcOrd="1" destOrd="0" presId="urn:microsoft.com/office/officeart/2005/8/layout/hList1"/>
    <dgm:cxn modelId="{BBA6CE88-BAAB-4F23-B7FB-AC41D1C5D3C9}" type="presParOf" srcId="{E8A0EF75-7DCF-4DD4-A96B-B5F3C797AEF9}" destId="{7C8994C6-E808-4335-B117-AB3C19A5ED28}" srcOrd="1" destOrd="0" presId="urn:microsoft.com/office/officeart/2005/8/layout/hList1"/>
    <dgm:cxn modelId="{FB0569DE-B0A5-49DB-8897-2507CBFF26A5}" type="presParOf" srcId="{E8A0EF75-7DCF-4DD4-A96B-B5F3C797AEF9}" destId="{5B023C3D-CBC9-4FC0-B22C-5A2D2C1B14F6}" srcOrd="2" destOrd="0" presId="urn:microsoft.com/office/officeart/2005/8/layout/hList1"/>
    <dgm:cxn modelId="{41582367-0DEB-48F4-8116-78364C925B69}" type="presParOf" srcId="{5B023C3D-CBC9-4FC0-B22C-5A2D2C1B14F6}" destId="{FA47C952-5294-4FA7-A3CF-B8FEC09C920A}" srcOrd="0" destOrd="0" presId="urn:microsoft.com/office/officeart/2005/8/layout/hList1"/>
    <dgm:cxn modelId="{FBD645BF-80F3-4715-BD31-A678A81BA7DF}" type="presParOf" srcId="{5B023C3D-CBC9-4FC0-B22C-5A2D2C1B14F6}" destId="{3E83534B-E4AC-446C-8451-3DE64D42C78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8988E3-650A-4AB3-81A7-57854394221B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9852A0-A7DB-4681-8CEB-20AE5090C524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LLMs</a:t>
          </a:r>
          <a:r>
            <a:rPr lang="en-US" b="0" dirty="0">
              <a:latin typeface="Microsoft New Tai Lue"/>
            </a:rPr>
            <a:t> </a:t>
          </a:r>
          <a:r>
            <a:rPr lang="en-US" dirty="0">
              <a:latin typeface="Microsoft New Tai Lue"/>
            </a:rPr>
            <a:t>are</a:t>
          </a:r>
          <a:r>
            <a:rPr lang="en-US" dirty="0"/>
            <a:t> </a:t>
          </a:r>
          <a:r>
            <a:rPr lang="en-US" dirty="0">
              <a:latin typeface="Microsoft New Tai Lue"/>
            </a:rPr>
            <a:t>really good at</a:t>
          </a:r>
          <a:endParaRPr lang="en-US" dirty="0"/>
        </a:p>
      </dgm:t>
    </dgm:pt>
    <dgm:pt modelId="{425E8FD2-C352-4AF0-8E17-7C753BB1AB51}" type="parTrans" cxnId="{601FC18A-150A-4B83-B2ED-53203FC9E449}">
      <dgm:prSet/>
      <dgm:spPr/>
      <dgm:t>
        <a:bodyPr/>
        <a:lstStyle/>
        <a:p>
          <a:endParaRPr lang="en-US"/>
        </a:p>
      </dgm:t>
    </dgm:pt>
    <dgm:pt modelId="{6E55F165-F34D-4236-9EC1-09404AE14F3C}" type="sibTrans" cxnId="{601FC18A-150A-4B83-B2ED-53203FC9E449}">
      <dgm:prSet/>
      <dgm:spPr/>
      <dgm:t>
        <a:bodyPr/>
        <a:lstStyle/>
        <a:p>
          <a:endParaRPr lang="en-US"/>
        </a:p>
      </dgm:t>
    </dgm:pt>
    <dgm:pt modelId="{F844C649-9F99-478E-A15E-EE70C76EDD0A}">
      <dgm:prSet/>
      <dgm:spPr/>
      <dgm:t>
        <a:bodyPr/>
        <a:lstStyle/>
        <a:p>
          <a:pPr rtl="0"/>
          <a:r>
            <a:rPr lang="en-US" dirty="0">
              <a:latin typeface="Microsoft New Tai Lue"/>
              <a:hlinkClick xmlns:r="http://schemas.openxmlformats.org/officeDocument/2006/relationships" r:id="rId1"/>
            </a:rPr>
            <a:t>Writing fluent and well-formed language</a:t>
          </a:r>
          <a:endParaRPr lang="en-US" dirty="0">
            <a:hlinkClick xmlns:r="http://schemas.openxmlformats.org/officeDocument/2006/relationships" r:id="rId1"/>
          </a:endParaRPr>
        </a:p>
      </dgm:t>
    </dgm:pt>
    <dgm:pt modelId="{D83A6149-9450-44CE-B074-BD6A0338F162}" type="parTrans" cxnId="{64C0599A-73A8-48D0-9200-A0763DB01737}">
      <dgm:prSet/>
      <dgm:spPr/>
      <dgm:t>
        <a:bodyPr/>
        <a:lstStyle/>
        <a:p>
          <a:endParaRPr lang="en-US"/>
        </a:p>
      </dgm:t>
    </dgm:pt>
    <dgm:pt modelId="{FF2547A5-233A-4DE4-AC61-BEF302A02069}" type="sibTrans" cxnId="{64C0599A-73A8-48D0-9200-A0763DB01737}">
      <dgm:prSet/>
      <dgm:spPr/>
      <dgm:t>
        <a:bodyPr/>
        <a:lstStyle/>
        <a:p>
          <a:endParaRPr lang="en-US"/>
        </a:p>
      </dgm:t>
    </dgm:pt>
    <dgm:pt modelId="{79D0BEA3-B3DC-48FE-A3F3-A277FE870BA0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They are</a:t>
          </a:r>
          <a:r>
            <a:rPr lang="en-US" dirty="0"/>
            <a:t> </a:t>
          </a:r>
          <a:r>
            <a:rPr lang="en-US" dirty="0">
              <a:latin typeface="Microsoft New Tai Lue"/>
            </a:rPr>
            <a:t>not so good at</a:t>
          </a:r>
          <a:endParaRPr lang="en-US" dirty="0"/>
        </a:p>
      </dgm:t>
    </dgm:pt>
    <dgm:pt modelId="{C102B416-F56F-499D-9172-106C5F59FCEE}" type="parTrans" cxnId="{161423A2-A123-429E-9ADC-0B29E9A27C13}">
      <dgm:prSet/>
      <dgm:spPr/>
      <dgm:t>
        <a:bodyPr/>
        <a:lstStyle/>
        <a:p>
          <a:endParaRPr lang="en-US"/>
        </a:p>
      </dgm:t>
    </dgm:pt>
    <dgm:pt modelId="{65244929-7CD4-4320-8E90-24A354159AD5}" type="sibTrans" cxnId="{161423A2-A123-429E-9ADC-0B29E9A27C13}">
      <dgm:prSet/>
      <dgm:spPr/>
      <dgm:t>
        <a:bodyPr/>
        <a:lstStyle/>
        <a:p>
          <a:endParaRPr lang="en-US"/>
        </a:p>
      </dgm:t>
    </dgm:pt>
    <dgm:pt modelId="{45296DF9-2A61-4906-8416-343BFAAC2D38}">
      <dgm:prSet phldr="0"/>
      <dgm:spPr/>
      <dgm:t>
        <a:bodyPr/>
        <a:lstStyle/>
        <a:p>
          <a:pPr rtl="0"/>
          <a:r>
            <a:rPr lang="en-US" dirty="0">
              <a:latin typeface="Microsoft New Tai Lue"/>
              <a:hlinkClick xmlns:r="http://schemas.openxmlformats.org/officeDocument/2006/relationships" r:id="rId2"/>
            </a:rPr>
            <a:t>Accessing up-to-date knowledge</a:t>
          </a:r>
          <a:endParaRPr lang="en-US" dirty="0"/>
        </a:p>
      </dgm:t>
    </dgm:pt>
    <dgm:pt modelId="{44815F25-73D9-46F3-AA11-C8E3CD173C71}" type="parTrans" cxnId="{9949CAA9-0077-4E2B-9E44-27DE647FF3D4}">
      <dgm:prSet/>
      <dgm:spPr/>
      <dgm:t>
        <a:bodyPr/>
        <a:lstStyle/>
        <a:p>
          <a:endParaRPr lang="en-US"/>
        </a:p>
      </dgm:t>
    </dgm:pt>
    <dgm:pt modelId="{84B9CC43-DFA4-419C-AD86-BE5BDF0AF980}" type="sibTrans" cxnId="{9949CAA9-0077-4E2B-9E44-27DE647FF3D4}">
      <dgm:prSet/>
      <dgm:spPr/>
      <dgm:t>
        <a:bodyPr/>
        <a:lstStyle/>
        <a:p>
          <a:endParaRPr lang="en-US"/>
        </a:p>
      </dgm:t>
    </dgm:pt>
    <dgm:pt modelId="{C1EE40E0-5536-4906-AF35-64E38665BA19}">
      <dgm:prSet phldr="0"/>
      <dgm:spPr/>
      <dgm:t>
        <a:bodyPr/>
        <a:lstStyle/>
        <a:p>
          <a:pPr rtl="0"/>
          <a:r>
            <a:rPr lang="en-US" dirty="0">
              <a:latin typeface="Microsoft New Tai Lue"/>
              <a:hlinkClick xmlns:r="http://schemas.openxmlformats.org/officeDocument/2006/relationships" r:id="rId3"/>
            </a:rPr>
            <a:t>Explaining their answers</a:t>
          </a:r>
        </a:p>
      </dgm:t>
    </dgm:pt>
    <dgm:pt modelId="{77B52DC6-014A-4E8A-81E8-C629022F2354}" type="parTrans" cxnId="{5A1621DA-242E-4EA1-BB83-8B7187BF7B35}">
      <dgm:prSet/>
      <dgm:spPr/>
      <dgm:t>
        <a:bodyPr/>
        <a:lstStyle/>
        <a:p>
          <a:endParaRPr lang="en-GB"/>
        </a:p>
      </dgm:t>
    </dgm:pt>
    <dgm:pt modelId="{52A5F883-FE85-41BC-B30C-97931DD3E883}" type="sibTrans" cxnId="{5A1621DA-242E-4EA1-BB83-8B7187BF7B35}">
      <dgm:prSet/>
      <dgm:spPr/>
      <dgm:t>
        <a:bodyPr/>
        <a:lstStyle/>
        <a:p>
          <a:endParaRPr lang="en-GB"/>
        </a:p>
      </dgm:t>
    </dgm:pt>
    <dgm:pt modelId="{1A85A382-9413-44F4-8BD2-5431295A74D2}">
      <dgm:prSet phldr="0"/>
      <dgm:spPr/>
      <dgm:t>
        <a:bodyPr/>
        <a:lstStyle/>
        <a:p>
          <a:pPr rtl="0"/>
          <a:r>
            <a:rPr lang="en-US" dirty="0">
              <a:latin typeface="Microsoft New Tai Lue"/>
              <a:hlinkClick xmlns:r="http://schemas.openxmlformats.org/officeDocument/2006/relationships" r:id="rId4"/>
            </a:rPr>
            <a:t>Summarizing long texts</a:t>
          </a:r>
          <a:endParaRPr lang="en-US" dirty="0">
            <a:latin typeface="Microsoft New Tai Lue"/>
          </a:endParaRPr>
        </a:p>
      </dgm:t>
    </dgm:pt>
    <dgm:pt modelId="{93586913-459B-49E9-B91C-DE4C677BF99E}" type="parTrans" cxnId="{5A824125-C1D3-4F24-826A-C0BEBBEB9321}">
      <dgm:prSet/>
      <dgm:spPr/>
      <dgm:t>
        <a:bodyPr/>
        <a:lstStyle/>
        <a:p>
          <a:endParaRPr lang="en-GB"/>
        </a:p>
      </dgm:t>
    </dgm:pt>
    <dgm:pt modelId="{85A8D736-A6EA-4E6A-9ED7-73599ABDA1B6}" type="sibTrans" cxnId="{5A824125-C1D3-4F24-826A-C0BEBBEB9321}">
      <dgm:prSet/>
      <dgm:spPr/>
      <dgm:t>
        <a:bodyPr/>
        <a:lstStyle/>
        <a:p>
          <a:endParaRPr lang="en-GB"/>
        </a:p>
      </dgm:t>
    </dgm:pt>
    <dgm:pt modelId="{DC416F5E-983B-418D-83C9-D016DE449AF9}">
      <dgm:prSet phldr="0"/>
      <dgm:spPr/>
      <dgm:t>
        <a:bodyPr/>
        <a:lstStyle/>
        <a:p>
          <a:pPr rtl="0"/>
          <a:r>
            <a:rPr lang="en-US" dirty="0">
              <a:latin typeface="Microsoft New Tai Lue"/>
              <a:hlinkClick xmlns:r="http://schemas.openxmlformats.org/officeDocument/2006/relationships" r:id="rId5"/>
            </a:rPr>
            <a:t>Math (except if using code)</a:t>
          </a:r>
          <a:endParaRPr lang="en-US" dirty="0">
            <a:latin typeface="Microsoft New Tai Lue"/>
            <a:hlinkClick xmlns:r="http://schemas.openxmlformats.org/officeDocument/2006/relationships" r:id="rId6"/>
          </a:endParaRPr>
        </a:p>
      </dgm:t>
    </dgm:pt>
    <dgm:pt modelId="{D70D71D1-B50F-4B45-A425-826A05844BD2}" type="parTrans" cxnId="{74E536E7-B4E8-46AE-B416-07C8131AA50B}">
      <dgm:prSet/>
      <dgm:spPr/>
      <dgm:t>
        <a:bodyPr/>
        <a:lstStyle/>
        <a:p>
          <a:endParaRPr lang="en-GB"/>
        </a:p>
      </dgm:t>
    </dgm:pt>
    <dgm:pt modelId="{D5445683-37C4-4DA4-9C03-CEBFB42571B1}" type="sibTrans" cxnId="{74E536E7-B4E8-46AE-B416-07C8131AA50B}">
      <dgm:prSet/>
      <dgm:spPr/>
      <dgm:t>
        <a:bodyPr/>
        <a:lstStyle/>
        <a:p>
          <a:endParaRPr lang="en-GB"/>
        </a:p>
      </dgm:t>
    </dgm:pt>
    <dgm:pt modelId="{059BB3C9-1CCB-4A16-9466-5E0DAFB18412}">
      <dgm:prSet phldr="0"/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Calibri"/>
              <a:cs typeface="Calibri"/>
              <a:hlinkClick xmlns:r="http://schemas.openxmlformats.org/officeDocument/2006/relationships" r:id="rId7"/>
            </a:rPr>
            <a:t>Knowing what they </a:t>
          </a:r>
          <a:r>
            <a:rPr lang="en-US" b="0" dirty="0">
              <a:solidFill>
                <a:srgbClr val="000000"/>
              </a:solidFill>
              <a:latin typeface="Calibri"/>
              <a:cs typeface="Calibri"/>
              <a:hlinkClick xmlns:r="http://schemas.openxmlformats.org/officeDocument/2006/relationships" r:id="rId7"/>
            </a:rPr>
            <a:t>don't know</a:t>
          </a:r>
          <a:endParaRPr lang="en-US" b="1" dirty="0">
            <a:latin typeface="Calibri"/>
            <a:cs typeface="Calibri"/>
          </a:endParaRPr>
        </a:p>
      </dgm:t>
    </dgm:pt>
    <dgm:pt modelId="{57DCF1BC-17DD-4EEE-93A7-E1700ABB77B6}" type="parTrans" cxnId="{6E8B925E-81A6-4BDC-8B1C-B81CF882686B}">
      <dgm:prSet/>
      <dgm:spPr/>
      <dgm:t>
        <a:bodyPr/>
        <a:lstStyle/>
        <a:p>
          <a:endParaRPr lang="en-GB"/>
        </a:p>
      </dgm:t>
    </dgm:pt>
    <dgm:pt modelId="{9B280468-4855-4E06-B14D-EA46BAA3410F}" type="sibTrans" cxnId="{6E8B925E-81A6-4BDC-8B1C-B81CF882686B}">
      <dgm:prSet/>
      <dgm:spPr/>
      <dgm:t>
        <a:bodyPr/>
        <a:lstStyle/>
        <a:p>
          <a:endParaRPr lang="en-GB"/>
        </a:p>
      </dgm:t>
    </dgm:pt>
    <dgm:pt modelId="{7FD389C4-9AD4-4D0B-A5D2-6EC4C8B6DADD}">
      <dgm:prSet phldr="0"/>
      <dgm:spPr/>
      <dgm:t>
        <a:bodyPr/>
        <a:lstStyle/>
        <a:p>
          <a:pPr rtl="0"/>
          <a:r>
            <a:rPr lang="en-US" dirty="0">
              <a:latin typeface="Microsoft New Tai Lue"/>
              <a:hlinkClick xmlns:r="http://schemas.openxmlformats.org/officeDocument/2006/relationships" r:id="rId8"/>
            </a:rPr>
            <a:t>Writing programming code</a:t>
          </a:r>
          <a:endParaRPr lang="en-US" dirty="0">
            <a:hlinkClick xmlns:r="http://schemas.openxmlformats.org/officeDocument/2006/relationships" r:id="rId8"/>
          </a:endParaRPr>
        </a:p>
      </dgm:t>
    </dgm:pt>
    <dgm:pt modelId="{3AA1335C-4F4C-4B91-A00B-AB87EAD2B7DE}" type="parTrans" cxnId="{C3224C1F-2B4A-486F-86EA-E2905C7812FD}">
      <dgm:prSet/>
      <dgm:spPr/>
      <dgm:t>
        <a:bodyPr/>
        <a:lstStyle/>
        <a:p>
          <a:endParaRPr lang="en-GB"/>
        </a:p>
      </dgm:t>
    </dgm:pt>
    <dgm:pt modelId="{C071202B-F419-46DD-8FE5-F5CBB3C285A6}" type="sibTrans" cxnId="{C3224C1F-2B4A-486F-86EA-E2905C7812FD}">
      <dgm:prSet/>
      <dgm:spPr/>
      <dgm:t>
        <a:bodyPr/>
        <a:lstStyle/>
        <a:p>
          <a:endParaRPr lang="en-GB"/>
        </a:p>
      </dgm:t>
    </dgm:pt>
    <dgm:pt modelId="{E0A91BC0-8AB1-41AA-8E9B-785D370609A6}">
      <dgm:prSet phldr="0"/>
      <dgm:spPr/>
      <dgm:t>
        <a:bodyPr/>
        <a:lstStyle/>
        <a:p>
          <a:r>
            <a:rPr lang="en-US" dirty="0">
              <a:latin typeface="Microsoft New Tai Lue"/>
            </a:rPr>
            <a:t>...</a:t>
          </a:r>
        </a:p>
      </dgm:t>
    </dgm:pt>
    <dgm:pt modelId="{D4E6687A-07CA-4FDF-B906-49B59ECFAFA6}" type="parTrans" cxnId="{EEE12AE6-49A9-4FD2-B304-47E1C6F984F2}">
      <dgm:prSet/>
      <dgm:spPr/>
      <dgm:t>
        <a:bodyPr/>
        <a:lstStyle/>
        <a:p>
          <a:endParaRPr lang="en-GB"/>
        </a:p>
      </dgm:t>
    </dgm:pt>
    <dgm:pt modelId="{48C96E81-CDE5-4390-A2B5-E4BFFED32521}" type="sibTrans" cxnId="{EEE12AE6-49A9-4FD2-B304-47E1C6F984F2}">
      <dgm:prSet/>
      <dgm:spPr/>
      <dgm:t>
        <a:bodyPr/>
        <a:lstStyle/>
        <a:p>
          <a:endParaRPr lang="en-GB"/>
        </a:p>
      </dgm:t>
    </dgm:pt>
    <dgm:pt modelId="{25ED8205-44B3-453A-873C-6325F1DD9DC3}">
      <dgm:prSet phldr="0"/>
      <dgm:spPr/>
      <dgm:t>
        <a:bodyPr/>
        <a:lstStyle/>
        <a:p>
          <a:r>
            <a:rPr lang="en-US" dirty="0">
              <a:latin typeface="Microsoft New Tai Lue"/>
            </a:rPr>
            <a:t>...</a:t>
          </a:r>
        </a:p>
      </dgm:t>
    </dgm:pt>
    <dgm:pt modelId="{CEF6D3EF-0FB0-40E2-9CEE-1E635B1F4F8D}" type="parTrans" cxnId="{D0E2716A-B6A3-411B-B664-DAC9368889C9}">
      <dgm:prSet/>
      <dgm:spPr/>
      <dgm:t>
        <a:bodyPr/>
        <a:lstStyle/>
        <a:p>
          <a:endParaRPr lang="en-GB"/>
        </a:p>
      </dgm:t>
    </dgm:pt>
    <dgm:pt modelId="{D5B0F6A1-58DF-4314-AB04-4BA3753587D2}" type="sibTrans" cxnId="{D0E2716A-B6A3-411B-B664-DAC9368889C9}">
      <dgm:prSet/>
      <dgm:spPr/>
      <dgm:t>
        <a:bodyPr/>
        <a:lstStyle/>
        <a:p>
          <a:endParaRPr lang="en-GB"/>
        </a:p>
      </dgm:t>
    </dgm:pt>
    <dgm:pt modelId="{7053B47B-A510-4FCC-97D4-085269D6AA06}">
      <dgm:prSet phldr="0"/>
      <dgm:spPr/>
      <dgm:t>
        <a:bodyPr/>
        <a:lstStyle/>
        <a:p>
          <a:pPr rtl="0"/>
          <a:r>
            <a:rPr lang="en-US" dirty="0">
              <a:latin typeface="Microsoft New Tai Lue"/>
              <a:hlinkClick xmlns:r="http://schemas.openxmlformats.org/officeDocument/2006/relationships" r:id="rId9"/>
            </a:rPr>
            <a:t>Identifying topics</a:t>
          </a:r>
        </a:p>
      </dgm:t>
    </dgm:pt>
    <dgm:pt modelId="{3D941EEC-07B2-4EFF-B7EF-24FA27F180E0}" type="parTrans" cxnId="{69A40CAD-D715-4176-8C70-F349DC14722A}">
      <dgm:prSet/>
      <dgm:spPr/>
      <dgm:t>
        <a:bodyPr/>
        <a:lstStyle/>
        <a:p>
          <a:endParaRPr lang="en-GB"/>
        </a:p>
      </dgm:t>
    </dgm:pt>
    <dgm:pt modelId="{3952F4AA-B6E7-4F08-B1E1-474534555240}" type="sibTrans" cxnId="{69A40CAD-D715-4176-8C70-F349DC14722A}">
      <dgm:prSet/>
      <dgm:spPr/>
      <dgm:t>
        <a:bodyPr/>
        <a:lstStyle/>
        <a:p>
          <a:endParaRPr lang="en-GB"/>
        </a:p>
      </dgm:t>
    </dgm:pt>
    <dgm:pt modelId="{E8A0EF75-7DCF-4DD4-A96B-B5F3C797AEF9}" type="pres">
      <dgm:prSet presAssocID="{2C8988E3-650A-4AB3-81A7-57854394221B}" presName="Name0" presStyleCnt="0">
        <dgm:presLayoutVars>
          <dgm:dir/>
          <dgm:animLvl val="lvl"/>
          <dgm:resizeHandles val="exact"/>
        </dgm:presLayoutVars>
      </dgm:prSet>
      <dgm:spPr/>
    </dgm:pt>
    <dgm:pt modelId="{880F86B0-4675-4D5B-9AA1-65B74E9D004D}" type="pres">
      <dgm:prSet presAssocID="{B69852A0-A7DB-4681-8CEB-20AE5090C524}" presName="composite" presStyleCnt="0"/>
      <dgm:spPr/>
    </dgm:pt>
    <dgm:pt modelId="{DB8A65EA-5BEE-4421-8A08-9C6B1ED92B78}" type="pres">
      <dgm:prSet presAssocID="{B69852A0-A7DB-4681-8CEB-20AE5090C52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E615345-7F07-4E60-891A-F406E2CF7ECD}" type="pres">
      <dgm:prSet presAssocID="{B69852A0-A7DB-4681-8CEB-20AE5090C524}" presName="desTx" presStyleLbl="alignAccFollowNode1" presStyleIdx="0" presStyleCnt="2">
        <dgm:presLayoutVars>
          <dgm:bulletEnabled val="1"/>
        </dgm:presLayoutVars>
      </dgm:prSet>
      <dgm:spPr/>
    </dgm:pt>
    <dgm:pt modelId="{7C8994C6-E808-4335-B117-AB3C19A5ED28}" type="pres">
      <dgm:prSet presAssocID="{6E55F165-F34D-4236-9EC1-09404AE14F3C}" presName="space" presStyleCnt="0"/>
      <dgm:spPr/>
    </dgm:pt>
    <dgm:pt modelId="{5B023C3D-CBC9-4FC0-B22C-5A2D2C1B14F6}" type="pres">
      <dgm:prSet presAssocID="{79D0BEA3-B3DC-48FE-A3F3-A277FE870BA0}" presName="composite" presStyleCnt="0"/>
      <dgm:spPr/>
    </dgm:pt>
    <dgm:pt modelId="{FA47C952-5294-4FA7-A3CF-B8FEC09C920A}" type="pres">
      <dgm:prSet presAssocID="{79D0BEA3-B3DC-48FE-A3F3-A277FE870BA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E83534B-E4AC-446C-8451-3DE64D42C780}" type="pres">
      <dgm:prSet presAssocID="{79D0BEA3-B3DC-48FE-A3F3-A277FE870BA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5D3550E-968C-4AEA-AAFF-14300913C993}" type="presOf" srcId="{E0A91BC0-8AB1-41AA-8E9B-785D370609A6}" destId="{4E615345-7F07-4E60-891A-F406E2CF7ECD}" srcOrd="0" destOrd="5" presId="urn:microsoft.com/office/officeart/2005/8/layout/hList1"/>
    <dgm:cxn modelId="{D980391D-53FE-42DF-B025-86DF96734006}" type="presOf" srcId="{C1EE40E0-5536-4906-AF35-64E38665BA19}" destId="{4E615345-7F07-4E60-891A-F406E2CF7ECD}" srcOrd="0" destOrd="1" presId="urn:microsoft.com/office/officeart/2005/8/layout/hList1"/>
    <dgm:cxn modelId="{572FD61E-832A-4EE6-8C28-8BF254A6D773}" type="presOf" srcId="{25ED8205-44B3-453A-873C-6325F1DD9DC3}" destId="{3E83534B-E4AC-446C-8451-3DE64D42C780}" srcOrd="0" destOrd="3" presId="urn:microsoft.com/office/officeart/2005/8/layout/hList1"/>
    <dgm:cxn modelId="{C3224C1F-2B4A-486F-86EA-E2905C7812FD}" srcId="{B69852A0-A7DB-4681-8CEB-20AE5090C524}" destId="{7FD389C4-9AD4-4D0B-A5D2-6EC4C8B6DADD}" srcOrd="3" destOrd="0" parTransId="{3AA1335C-4F4C-4B91-A00B-AB87EAD2B7DE}" sibTransId="{C071202B-F419-46DD-8FE5-F5CBB3C285A6}"/>
    <dgm:cxn modelId="{5A824125-C1D3-4F24-826A-C0BEBBEB9321}" srcId="{B69852A0-A7DB-4681-8CEB-20AE5090C524}" destId="{1A85A382-9413-44F4-8BD2-5431295A74D2}" srcOrd="2" destOrd="0" parTransId="{93586913-459B-49E9-B91C-DE4C677BF99E}" sibTransId="{85A8D736-A6EA-4E6A-9ED7-73599ABDA1B6}"/>
    <dgm:cxn modelId="{B3CF8A3F-9EF0-4438-809B-C90084C10234}" type="presOf" srcId="{2C8988E3-650A-4AB3-81A7-57854394221B}" destId="{E8A0EF75-7DCF-4DD4-A96B-B5F3C797AEF9}" srcOrd="0" destOrd="0" presId="urn:microsoft.com/office/officeart/2005/8/layout/hList1"/>
    <dgm:cxn modelId="{6E8B925E-81A6-4BDC-8B1C-B81CF882686B}" srcId="{79D0BEA3-B3DC-48FE-A3F3-A277FE870BA0}" destId="{059BB3C9-1CCB-4A16-9466-5E0DAFB18412}" srcOrd="2" destOrd="0" parTransId="{57DCF1BC-17DD-4EEE-93A7-E1700ABB77B6}" sibTransId="{9B280468-4855-4E06-B14D-EA46BAA3410F}"/>
    <dgm:cxn modelId="{83E67660-CAC1-473D-B9C9-36E2FA60BE15}" type="presOf" srcId="{7053B47B-A510-4FCC-97D4-085269D6AA06}" destId="{4E615345-7F07-4E60-891A-F406E2CF7ECD}" srcOrd="0" destOrd="4" presId="urn:microsoft.com/office/officeart/2005/8/layout/hList1"/>
    <dgm:cxn modelId="{3E53B861-F072-421B-9C82-E1467DF2C6ED}" type="presOf" srcId="{F844C649-9F99-478E-A15E-EE70C76EDD0A}" destId="{4E615345-7F07-4E60-891A-F406E2CF7ECD}" srcOrd="0" destOrd="0" presId="urn:microsoft.com/office/officeart/2005/8/layout/hList1"/>
    <dgm:cxn modelId="{85701446-B50E-4DBC-999C-B6B5361B0898}" type="presOf" srcId="{059BB3C9-1CCB-4A16-9466-5E0DAFB18412}" destId="{3E83534B-E4AC-446C-8451-3DE64D42C780}" srcOrd="0" destOrd="2" presId="urn:microsoft.com/office/officeart/2005/8/layout/hList1"/>
    <dgm:cxn modelId="{462C7E66-0255-439C-B0A9-CBC4A70F6258}" type="presOf" srcId="{7FD389C4-9AD4-4D0B-A5D2-6EC4C8B6DADD}" destId="{4E615345-7F07-4E60-891A-F406E2CF7ECD}" srcOrd="0" destOrd="3" presId="urn:microsoft.com/office/officeart/2005/8/layout/hList1"/>
    <dgm:cxn modelId="{D0E2716A-B6A3-411B-B664-DAC9368889C9}" srcId="{79D0BEA3-B3DC-48FE-A3F3-A277FE870BA0}" destId="{25ED8205-44B3-453A-873C-6325F1DD9DC3}" srcOrd="3" destOrd="0" parTransId="{CEF6D3EF-0FB0-40E2-9CEE-1E635B1F4F8D}" sibTransId="{D5B0F6A1-58DF-4314-AB04-4BA3753587D2}"/>
    <dgm:cxn modelId="{601FC18A-150A-4B83-B2ED-53203FC9E449}" srcId="{2C8988E3-650A-4AB3-81A7-57854394221B}" destId="{B69852A0-A7DB-4681-8CEB-20AE5090C524}" srcOrd="0" destOrd="0" parTransId="{425E8FD2-C352-4AF0-8E17-7C753BB1AB51}" sibTransId="{6E55F165-F34D-4236-9EC1-09404AE14F3C}"/>
    <dgm:cxn modelId="{64C0599A-73A8-48D0-9200-A0763DB01737}" srcId="{B69852A0-A7DB-4681-8CEB-20AE5090C524}" destId="{F844C649-9F99-478E-A15E-EE70C76EDD0A}" srcOrd="0" destOrd="0" parTransId="{D83A6149-9450-44CE-B074-BD6A0338F162}" sibTransId="{FF2547A5-233A-4DE4-AC61-BEF302A02069}"/>
    <dgm:cxn modelId="{161423A2-A123-429E-9ADC-0B29E9A27C13}" srcId="{2C8988E3-650A-4AB3-81A7-57854394221B}" destId="{79D0BEA3-B3DC-48FE-A3F3-A277FE870BA0}" srcOrd="1" destOrd="0" parTransId="{C102B416-F56F-499D-9172-106C5F59FCEE}" sibTransId="{65244929-7CD4-4320-8E90-24A354159AD5}"/>
    <dgm:cxn modelId="{9949CAA9-0077-4E2B-9E44-27DE647FF3D4}" srcId="{79D0BEA3-B3DC-48FE-A3F3-A277FE870BA0}" destId="{45296DF9-2A61-4906-8416-343BFAAC2D38}" srcOrd="0" destOrd="0" parTransId="{44815F25-73D9-46F3-AA11-C8E3CD173C71}" sibTransId="{84B9CC43-DFA4-419C-AD86-BE5BDF0AF980}"/>
    <dgm:cxn modelId="{69A40CAD-D715-4176-8C70-F349DC14722A}" srcId="{B69852A0-A7DB-4681-8CEB-20AE5090C524}" destId="{7053B47B-A510-4FCC-97D4-085269D6AA06}" srcOrd="4" destOrd="0" parTransId="{3D941EEC-07B2-4EFF-B7EF-24FA27F180E0}" sibTransId="{3952F4AA-B6E7-4F08-B1E1-474534555240}"/>
    <dgm:cxn modelId="{260BB8BF-9ACA-4AB7-BF5A-EEC8EE2F00CA}" type="presOf" srcId="{45296DF9-2A61-4906-8416-343BFAAC2D38}" destId="{3E83534B-E4AC-446C-8451-3DE64D42C780}" srcOrd="0" destOrd="0" presId="urn:microsoft.com/office/officeart/2005/8/layout/hList1"/>
    <dgm:cxn modelId="{3D9F07C0-0F1C-42F7-B3F2-AB984511F081}" type="presOf" srcId="{B69852A0-A7DB-4681-8CEB-20AE5090C524}" destId="{DB8A65EA-5BEE-4421-8A08-9C6B1ED92B78}" srcOrd="0" destOrd="0" presId="urn:microsoft.com/office/officeart/2005/8/layout/hList1"/>
    <dgm:cxn modelId="{BF6DF5C6-AA7F-4825-9EEC-318CB0ED77B0}" type="presOf" srcId="{1A85A382-9413-44F4-8BD2-5431295A74D2}" destId="{4E615345-7F07-4E60-891A-F406E2CF7ECD}" srcOrd="0" destOrd="2" presId="urn:microsoft.com/office/officeart/2005/8/layout/hList1"/>
    <dgm:cxn modelId="{3B45F9D6-F8A5-458E-8810-DF045451D883}" type="presOf" srcId="{79D0BEA3-B3DC-48FE-A3F3-A277FE870BA0}" destId="{FA47C952-5294-4FA7-A3CF-B8FEC09C920A}" srcOrd="0" destOrd="0" presId="urn:microsoft.com/office/officeart/2005/8/layout/hList1"/>
    <dgm:cxn modelId="{5A1621DA-242E-4EA1-BB83-8B7187BF7B35}" srcId="{B69852A0-A7DB-4681-8CEB-20AE5090C524}" destId="{C1EE40E0-5536-4906-AF35-64E38665BA19}" srcOrd="1" destOrd="0" parTransId="{77B52DC6-014A-4E8A-81E8-C629022F2354}" sibTransId="{52A5F883-FE85-41BC-B30C-97931DD3E883}"/>
    <dgm:cxn modelId="{EEE12AE6-49A9-4FD2-B304-47E1C6F984F2}" srcId="{B69852A0-A7DB-4681-8CEB-20AE5090C524}" destId="{E0A91BC0-8AB1-41AA-8E9B-785D370609A6}" srcOrd="5" destOrd="0" parTransId="{D4E6687A-07CA-4FDF-B906-49B59ECFAFA6}" sibTransId="{48C96E81-CDE5-4390-A2B5-E4BFFED32521}"/>
    <dgm:cxn modelId="{74E536E7-B4E8-46AE-B416-07C8131AA50B}" srcId="{79D0BEA3-B3DC-48FE-A3F3-A277FE870BA0}" destId="{DC416F5E-983B-418D-83C9-D016DE449AF9}" srcOrd="1" destOrd="0" parTransId="{D70D71D1-B50F-4B45-A425-826A05844BD2}" sibTransId="{D5445683-37C4-4DA4-9C03-CEBFB42571B1}"/>
    <dgm:cxn modelId="{F87958F3-968F-4687-BF4B-5A140D814799}" type="presOf" srcId="{DC416F5E-983B-418D-83C9-D016DE449AF9}" destId="{3E83534B-E4AC-446C-8451-3DE64D42C780}" srcOrd="0" destOrd="1" presId="urn:microsoft.com/office/officeart/2005/8/layout/hList1"/>
    <dgm:cxn modelId="{5FCC09FF-3F2B-44C3-82C9-7CC706354560}" type="presParOf" srcId="{E8A0EF75-7DCF-4DD4-A96B-B5F3C797AEF9}" destId="{880F86B0-4675-4D5B-9AA1-65B74E9D004D}" srcOrd="0" destOrd="0" presId="urn:microsoft.com/office/officeart/2005/8/layout/hList1"/>
    <dgm:cxn modelId="{0397DD18-D85A-4208-972B-6EE1BD4E8620}" type="presParOf" srcId="{880F86B0-4675-4D5B-9AA1-65B74E9D004D}" destId="{DB8A65EA-5BEE-4421-8A08-9C6B1ED92B78}" srcOrd="0" destOrd="0" presId="urn:microsoft.com/office/officeart/2005/8/layout/hList1"/>
    <dgm:cxn modelId="{EE77A27F-2034-4424-B145-00F81E9945F6}" type="presParOf" srcId="{880F86B0-4675-4D5B-9AA1-65B74E9D004D}" destId="{4E615345-7F07-4E60-891A-F406E2CF7ECD}" srcOrd="1" destOrd="0" presId="urn:microsoft.com/office/officeart/2005/8/layout/hList1"/>
    <dgm:cxn modelId="{E2D9424A-AE23-4078-88B3-694A114B1CB0}" type="presParOf" srcId="{E8A0EF75-7DCF-4DD4-A96B-B5F3C797AEF9}" destId="{7C8994C6-E808-4335-B117-AB3C19A5ED28}" srcOrd="1" destOrd="0" presId="urn:microsoft.com/office/officeart/2005/8/layout/hList1"/>
    <dgm:cxn modelId="{954F0D29-34F2-4223-AC1F-05A333E2A0E2}" type="presParOf" srcId="{E8A0EF75-7DCF-4DD4-A96B-B5F3C797AEF9}" destId="{5B023C3D-CBC9-4FC0-B22C-5A2D2C1B14F6}" srcOrd="2" destOrd="0" presId="urn:microsoft.com/office/officeart/2005/8/layout/hList1"/>
    <dgm:cxn modelId="{AAAB0D10-6620-4389-812C-76B58005B8B5}" type="presParOf" srcId="{5B023C3D-CBC9-4FC0-B22C-5A2D2C1B14F6}" destId="{FA47C952-5294-4FA7-A3CF-B8FEC09C920A}" srcOrd="0" destOrd="0" presId="urn:microsoft.com/office/officeart/2005/8/layout/hList1"/>
    <dgm:cxn modelId="{1D297DEB-7F0A-4F65-891C-92A62BB30B36}" type="presParOf" srcId="{5B023C3D-CBC9-4FC0-B22C-5A2D2C1B14F6}" destId="{3E83534B-E4AC-446C-8451-3DE64D42C78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A65EA-5BEE-4421-8A08-9C6B1ED92B78}">
      <dsp:nvSpPr>
        <dsp:cNvPr id="0" name=""/>
        <dsp:cNvSpPr/>
      </dsp:nvSpPr>
      <dsp:spPr>
        <a:xfrm>
          <a:off x="53" y="21009"/>
          <a:ext cx="5145972" cy="777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It is a</a:t>
          </a:r>
        </a:p>
      </dsp:txBody>
      <dsp:txXfrm>
        <a:off x="53" y="21009"/>
        <a:ext cx="5145972" cy="777600"/>
      </dsp:txXfrm>
    </dsp:sp>
    <dsp:sp modelId="{4E615345-7F07-4E60-891A-F406E2CF7ECD}">
      <dsp:nvSpPr>
        <dsp:cNvPr id="0" name=""/>
        <dsp:cNvSpPr/>
      </dsp:nvSpPr>
      <dsp:spPr>
        <a:xfrm>
          <a:off x="53" y="798610"/>
          <a:ext cx="5145972" cy="385398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solidFill>
                <a:srgbClr val="000000"/>
              </a:solidFill>
              <a:latin typeface="Calibri"/>
              <a:cs typeface="Calibri"/>
            </a:rPr>
            <a:t>Free</a:t>
          </a:r>
          <a:r>
            <a:rPr lang="en-US" sz="2700" kern="1200">
              <a:solidFill>
                <a:srgbClr val="000000"/>
              </a:solidFill>
              <a:latin typeface="Calibri"/>
              <a:cs typeface="Calibri"/>
            </a:rPr>
            <a:t>/paid service </a:t>
          </a:r>
          <a:r>
            <a:rPr lang="en-US" sz="2700" kern="1200" dirty="0">
              <a:solidFill>
                <a:srgbClr val="000000"/>
              </a:solidFill>
              <a:latin typeface="Calibri"/>
              <a:cs typeface="Calibri"/>
            </a:rPr>
            <a:t>by </a:t>
          </a:r>
          <a:r>
            <a:rPr lang="en-US" sz="2700" kern="1200" dirty="0">
              <a:latin typeface="Microsoft New Tai Lue"/>
            </a:rPr>
            <a:t>OpenAI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Microsoft New Tai Lue"/>
            </a:rPr>
            <a:t>Frontend web interface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Microsoft New Tai Lue"/>
            </a:rPr>
            <a:t>Backend powered by</a:t>
          </a:r>
          <a:endParaRPr lang="en-US" sz="2700" kern="1200" dirty="0"/>
        </a:p>
        <a:p>
          <a:pPr marL="457200" lvl="2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dirty="0">
              <a:latin typeface="Microsoft New Tai Lue"/>
            </a:rPr>
            <a:t>LLM</a:t>
          </a:r>
          <a:r>
            <a:rPr lang="en-US" sz="2700" kern="1200" dirty="0"/>
            <a:t> (large language model)</a:t>
          </a:r>
          <a:r>
            <a:rPr lang="en-US" sz="2700" kern="1200" dirty="0">
              <a:latin typeface="Microsoft New Tai Lue"/>
            </a:rPr>
            <a:t> which is a </a:t>
          </a:r>
          <a:r>
            <a:rPr lang="en-US" sz="2700" b="1" kern="1200" dirty="0">
              <a:latin typeface="Microsoft New Tai Lue"/>
            </a:rPr>
            <a:t>GPT</a:t>
          </a:r>
          <a:r>
            <a:rPr lang="en-US" sz="2700" b="1" kern="1200" dirty="0"/>
            <a:t> </a:t>
          </a:r>
          <a:r>
            <a:rPr lang="en-US" sz="2700" kern="1200" dirty="0"/>
            <a:t>(generative pre-trained transformer)</a:t>
          </a:r>
          <a:r>
            <a:rPr lang="en-US" sz="2700" kern="1200" dirty="0">
              <a:latin typeface="Microsoft New Tai Lue"/>
            </a:rPr>
            <a:t> fine-tuned ("</a:t>
          </a:r>
          <a:r>
            <a:rPr lang="en-US" sz="2700" b="1" kern="1200" dirty="0">
              <a:latin typeface="Microsoft New Tai Lue"/>
            </a:rPr>
            <a:t>aligned</a:t>
          </a:r>
          <a:r>
            <a:rPr lang="en-US" sz="2700" kern="1200" dirty="0">
              <a:latin typeface="Microsoft New Tai Lue"/>
            </a:rPr>
            <a:t>") for </a:t>
          </a:r>
          <a:r>
            <a:rPr lang="en-US" sz="2700" b="1" kern="1200" dirty="0">
              <a:latin typeface="Microsoft New Tai Lue"/>
            </a:rPr>
            <a:t>chat</a:t>
          </a:r>
          <a:r>
            <a:rPr lang="en-US" sz="2700" kern="1200" dirty="0">
              <a:latin typeface="Microsoft New Tai Lue"/>
            </a:rPr>
            <a:t>/instruction following</a:t>
          </a:r>
          <a:endParaRPr lang="en-US" sz="2700" kern="1200" dirty="0"/>
        </a:p>
      </dsp:txBody>
      <dsp:txXfrm>
        <a:off x="53" y="798610"/>
        <a:ext cx="5145972" cy="3853980"/>
      </dsp:txXfrm>
    </dsp:sp>
    <dsp:sp modelId="{FA47C952-5294-4FA7-A3CF-B8FEC09C920A}">
      <dsp:nvSpPr>
        <dsp:cNvPr id="0" name=""/>
        <dsp:cNvSpPr/>
      </dsp:nvSpPr>
      <dsp:spPr>
        <a:xfrm>
          <a:off x="5866462" y="21009"/>
          <a:ext cx="5145972" cy="777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It is </a:t>
          </a:r>
          <a:r>
            <a:rPr lang="en-US" sz="2700" kern="1200" dirty="0">
              <a:latin typeface="Microsoft New Tai Lue"/>
            </a:rPr>
            <a:t>NOT</a:t>
          </a:r>
          <a:endParaRPr lang="en-US" sz="2700" kern="1200" dirty="0"/>
        </a:p>
      </dsp:txBody>
      <dsp:txXfrm>
        <a:off x="5866462" y="21009"/>
        <a:ext cx="5145972" cy="777600"/>
      </dsp:txXfrm>
    </dsp:sp>
    <dsp:sp modelId="{3E83534B-E4AC-446C-8451-3DE64D42C780}">
      <dsp:nvSpPr>
        <dsp:cNvPr id="0" name=""/>
        <dsp:cNvSpPr/>
      </dsp:nvSpPr>
      <dsp:spPr>
        <a:xfrm>
          <a:off x="5866462" y="798610"/>
          <a:ext cx="5145972" cy="385398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Trustworthy or reliable (due to, e.g., “hallucinations”) 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Microsoft New Tai Lue"/>
            </a:rPr>
            <a:t>Up-to-date (trained in 2021/2023)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Microsoft New Tai Lue"/>
            </a:rPr>
            <a:t>Open source/model/data nor transparent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Microsoft New Tai Lue"/>
            </a:rPr>
            <a:t>Particularly environmentally friendly</a:t>
          </a:r>
          <a:endParaRPr lang="en-US" sz="2700" kern="1200" dirty="0"/>
        </a:p>
      </dsp:txBody>
      <dsp:txXfrm>
        <a:off x="5866462" y="798610"/>
        <a:ext cx="5145972" cy="3853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A65EA-5BEE-4421-8A08-9C6B1ED92B78}">
      <dsp:nvSpPr>
        <dsp:cNvPr id="0" name=""/>
        <dsp:cNvSpPr/>
      </dsp:nvSpPr>
      <dsp:spPr>
        <a:xfrm>
          <a:off x="53" y="8679"/>
          <a:ext cx="5145972" cy="835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Microsoft New Tai Lue"/>
            </a:rPr>
            <a:t>LLMs</a:t>
          </a:r>
          <a:r>
            <a:rPr lang="en-US" sz="2900" b="0" kern="1200" dirty="0">
              <a:latin typeface="Microsoft New Tai Lue"/>
            </a:rPr>
            <a:t> </a:t>
          </a:r>
          <a:r>
            <a:rPr lang="en-US" sz="2900" kern="1200" dirty="0">
              <a:latin typeface="Microsoft New Tai Lue"/>
            </a:rPr>
            <a:t>are</a:t>
          </a:r>
          <a:r>
            <a:rPr lang="en-US" sz="2900" kern="1200" dirty="0"/>
            <a:t> </a:t>
          </a:r>
          <a:r>
            <a:rPr lang="en-US" sz="2900" kern="1200" dirty="0">
              <a:latin typeface="Microsoft New Tai Lue"/>
            </a:rPr>
            <a:t>really good at</a:t>
          </a:r>
          <a:endParaRPr lang="en-US" sz="2900" kern="1200" dirty="0"/>
        </a:p>
      </dsp:txBody>
      <dsp:txXfrm>
        <a:off x="53" y="8679"/>
        <a:ext cx="5145972" cy="835200"/>
      </dsp:txXfrm>
    </dsp:sp>
    <dsp:sp modelId="{4E615345-7F07-4E60-891A-F406E2CF7ECD}">
      <dsp:nvSpPr>
        <dsp:cNvPr id="0" name=""/>
        <dsp:cNvSpPr/>
      </dsp:nvSpPr>
      <dsp:spPr>
        <a:xfrm>
          <a:off x="53" y="843879"/>
          <a:ext cx="5145972" cy="38210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  <a:hlinkClick xmlns:r="http://schemas.openxmlformats.org/officeDocument/2006/relationships" r:id="rId1"/>
            </a:rPr>
            <a:t>Writing fluent and well-formed language</a:t>
          </a:r>
          <a:endParaRPr lang="en-US" sz="2900" kern="1200" dirty="0">
            <a:hlinkClick xmlns:r="http://schemas.openxmlformats.org/officeDocument/2006/relationships" r:id="rId1"/>
          </a:endParaRP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  <a:hlinkClick xmlns:r="http://schemas.openxmlformats.org/officeDocument/2006/relationships" r:id="rId2"/>
            </a:rPr>
            <a:t>Explaining their answers</a:t>
          </a: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  <a:hlinkClick xmlns:r="http://schemas.openxmlformats.org/officeDocument/2006/relationships" r:id="rId3"/>
            </a:rPr>
            <a:t>Summarizing long texts</a:t>
          </a:r>
          <a:endParaRPr lang="en-US" sz="2900" kern="1200" dirty="0">
            <a:latin typeface="Microsoft New Tai Lue"/>
          </a:endParaRP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  <a:hlinkClick xmlns:r="http://schemas.openxmlformats.org/officeDocument/2006/relationships" r:id="rId4"/>
            </a:rPr>
            <a:t>Writing programming code</a:t>
          </a:r>
          <a:endParaRPr lang="en-US" sz="2900" kern="1200" dirty="0">
            <a:hlinkClick xmlns:r="http://schemas.openxmlformats.org/officeDocument/2006/relationships" r:id="rId4"/>
          </a:endParaRP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  <a:hlinkClick xmlns:r="http://schemas.openxmlformats.org/officeDocument/2006/relationships" r:id="rId5"/>
            </a:rPr>
            <a:t>Identifying topics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...</a:t>
          </a:r>
        </a:p>
      </dsp:txBody>
      <dsp:txXfrm>
        <a:off x="53" y="843879"/>
        <a:ext cx="5145972" cy="3821040"/>
      </dsp:txXfrm>
    </dsp:sp>
    <dsp:sp modelId="{FA47C952-5294-4FA7-A3CF-B8FEC09C920A}">
      <dsp:nvSpPr>
        <dsp:cNvPr id="0" name=""/>
        <dsp:cNvSpPr/>
      </dsp:nvSpPr>
      <dsp:spPr>
        <a:xfrm>
          <a:off x="5866462" y="8679"/>
          <a:ext cx="5145972" cy="835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Microsoft New Tai Lue"/>
            </a:rPr>
            <a:t>They are</a:t>
          </a:r>
          <a:r>
            <a:rPr lang="en-US" sz="2900" kern="1200" dirty="0"/>
            <a:t> </a:t>
          </a:r>
          <a:r>
            <a:rPr lang="en-US" sz="2900" kern="1200" dirty="0">
              <a:latin typeface="Microsoft New Tai Lue"/>
            </a:rPr>
            <a:t>not so good at</a:t>
          </a:r>
          <a:endParaRPr lang="en-US" sz="2900" kern="1200" dirty="0"/>
        </a:p>
      </dsp:txBody>
      <dsp:txXfrm>
        <a:off x="5866462" y="8679"/>
        <a:ext cx="5145972" cy="835200"/>
      </dsp:txXfrm>
    </dsp:sp>
    <dsp:sp modelId="{3E83534B-E4AC-446C-8451-3DE64D42C780}">
      <dsp:nvSpPr>
        <dsp:cNvPr id="0" name=""/>
        <dsp:cNvSpPr/>
      </dsp:nvSpPr>
      <dsp:spPr>
        <a:xfrm>
          <a:off x="5866462" y="843879"/>
          <a:ext cx="5145972" cy="38210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  <a:hlinkClick xmlns:r="http://schemas.openxmlformats.org/officeDocument/2006/relationships" r:id="rId6"/>
            </a:rPr>
            <a:t>Accessing up-to-date knowledge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  <a:hlinkClick xmlns:r="http://schemas.openxmlformats.org/officeDocument/2006/relationships" r:id="rId7"/>
            </a:rPr>
            <a:t>Math (except if using code)</a:t>
          </a:r>
          <a:endParaRPr lang="en-US" sz="2900" kern="1200" dirty="0">
            <a:latin typeface="Microsoft New Tai Lue"/>
            <a:hlinkClick xmlns:r="http://schemas.openxmlformats.org/officeDocument/2006/relationships" r:id="rId8"/>
          </a:endParaRP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solidFill>
                <a:srgbClr val="000000"/>
              </a:solidFill>
              <a:latin typeface="Calibri"/>
              <a:cs typeface="Calibri"/>
              <a:hlinkClick xmlns:r="http://schemas.openxmlformats.org/officeDocument/2006/relationships" r:id="rId9"/>
            </a:rPr>
            <a:t>Knowing what they </a:t>
          </a:r>
          <a:r>
            <a:rPr lang="en-US" sz="2900" b="0" kern="1200" dirty="0">
              <a:solidFill>
                <a:srgbClr val="000000"/>
              </a:solidFill>
              <a:latin typeface="Calibri"/>
              <a:cs typeface="Calibri"/>
              <a:hlinkClick xmlns:r="http://schemas.openxmlformats.org/officeDocument/2006/relationships" r:id="rId9"/>
            </a:rPr>
            <a:t>don't know</a:t>
          </a:r>
          <a:endParaRPr lang="en-US" sz="2900" b="1" kern="1200" dirty="0">
            <a:latin typeface="Calibri"/>
            <a:cs typeface="Calibri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...</a:t>
          </a:r>
        </a:p>
      </dsp:txBody>
      <dsp:txXfrm>
        <a:off x="5866462" y="843879"/>
        <a:ext cx="5145972" cy="3821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06/09/2024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16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b17027e3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b17027e35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b17027e35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cb17027e35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b17027e3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b17027e3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a00c5c0f9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a00c5c0f9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926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cb17027e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cb17027e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cb17027e3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cb17027e35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2cb17027e35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b17027e3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b17027e35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2cb17027e35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cb17027e35_0_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2cb17027e3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425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cb17027e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cb17027e35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2cb17027e35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a00c5c0f9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ca00c5c0f9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a00c5c0f9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ca00c5c0f9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a00c5c0f9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a00c5c0f9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cc16b2eb5b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cc16b2eb5b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ca00c5c0f9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ca00c5c0f9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cd0120c113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cd0120c113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cd0120c113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cd0120c113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d0120c113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cd0120c113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d0120c113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cd0120c113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70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a00c5c0f9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ca00c5c0f9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cd0120c11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cd0120c11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ca00c5c0f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ca00c5c0f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cd0120c113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cd0120c113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ca00c5c0f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ca00c5c0f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ca00c5c0f9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ca00c5c0f9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cd0120c113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cd0120c113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6BF9F-4019-0F4A-8DE5-3758F0238A4C}" type="slidenum">
              <a:rPr lang="en-DK" smtClean="0"/>
              <a:t>37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22527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6BF9F-4019-0F4A-8DE5-3758F0238A4C}" type="slidenum">
              <a:rPr lang="en-DK" smtClean="0"/>
              <a:t>38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2883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i="0"/>
              <a:t>Major surge in interest and projects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/>
              <a:t>Neighbours quick to catch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K" i="0"/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60B5-51E3-C346-8DF1-C2BFA3796110}" type="slidenum">
              <a:rPr lang="en-DK" smtClean="0"/>
              <a:t>39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60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2457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i="0"/>
              <a:t>Open source side: DanskGPT tiny so far (continued pretraining of tiny-llama – Mads also made a non-open source commercial DanskGPT model. DanskGPT also has an instruction tuned cousin.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K" i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i="0"/>
              <a:t>Of course several more models with multilingual capabilities – these are some of the main ones </a:t>
            </a:r>
            <a:endParaRPr lang="en-DK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K" i="0"/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60B5-51E3-C346-8DF1-C2BFA3796110}" type="slidenum">
              <a:rPr lang="en-DK" smtClean="0"/>
              <a:t>40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664890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/>
              <a:t>From DK, Alexandra Institute, Copenhagen University, ovelap and collaboration with the DFM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60B5-51E3-C346-8DF1-C2BFA3796110}" type="slidenum">
              <a:rPr lang="en-DK" smtClean="0"/>
              <a:t>41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51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6BF9F-4019-0F4A-8DE5-3758F0238A4C}" type="slidenum">
              <a:rPr lang="en-DK" smtClean="0"/>
              <a:t>42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419656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6BF9F-4019-0F4A-8DE5-3758F0238A4C}" type="slidenum">
              <a:rPr lang="en-DK" smtClean="0"/>
              <a:t>43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90358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6BF9F-4019-0F4A-8DE5-3758F0238A4C}" type="slidenum">
              <a:rPr lang="en-DK" smtClean="0"/>
              <a:t>44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27520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6BF9F-4019-0F4A-8DE5-3758F0238A4C}" type="slidenum">
              <a:rPr lang="en-DK" smtClean="0"/>
              <a:t>45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2494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6BF9F-4019-0F4A-8DE5-3758F0238A4C}" type="slidenum">
              <a:rPr lang="en-DK" smtClean="0"/>
              <a:t>46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817524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6BF9F-4019-0F4A-8DE5-3758F0238A4C}" type="slidenum">
              <a:rPr lang="en-DK" smtClean="0"/>
              <a:t>47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146036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8693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31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7815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9561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149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648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964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58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c16b2eb5b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cc16b2eb5b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  <a:br>
              <a:rPr lang="en-GB"/>
            </a:br>
            <a:endParaRPr lang="en-GB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24/05/2023</a:t>
            </a:r>
            <a:endParaRPr lang="en-GB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Click to add text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24/05/2023</a:t>
            </a:r>
            <a:endParaRPr lang="en-GB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>
                <a:solidFill>
                  <a:schemeClr val="tx1"/>
                </a:solidFill>
              </a:rPr>
              <a:t>User guide </a:t>
            </a:r>
            <a:r>
              <a:rPr lang="en-GB" sz="180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456445" y="6217633"/>
            <a:ext cx="457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r>
              <a:rPr lang="da-DK"/>
              <a:t>Aligning open language models | Lambert: </a:t>
            </a:r>
            <a:fld id="{00000000-1234-1234-1234-123412341234}" type="slidenum">
              <a:rPr lang="en"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31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85859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98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24/05/2023</a:t>
            </a:r>
            <a:endParaRPr lang="en-GB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24/05/2023</a:t>
            </a:r>
            <a:endParaRPr lang="en-GB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24/05/2023</a:t>
            </a:r>
            <a:endParaRPr lang="en-GB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endParaRPr lang="en-GB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err="1"/>
              <a:t>Klik</a:t>
            </a:r>
            <a:r>
              <a:rPr lang="en-GB"/>
              <a:t> for at </a:t>
            </a:r>
            <a:r>
              <a:rPr lang="en-GB" err="1"/>
              <a:t>redigere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for at </a:t>
            </a:r>
            <a:r>
              <a:rPr lang="en-GB" err="1"/>
              <a:t>redigere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master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da-DK"/>
              <a:t>24/05/2023</a:t>
            </a:r>
            <a:endParaRPr lang="en-GB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  <p:sldLayoutId id="2147483711" r:id="rId31"/>
    <p:sldLayoutId id="2147483712" r:id="rId32"/>
    <p:sldLayoutId id="2147483713" r:id="rId3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openai.com/blog/chatgp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google.com/presentation/d/1quMyI4BAx4rvcDfk8jjv063bmHg4RxZd9mhQloXpMn0/mobilepresent?slide=id.g2ca00c5c0f9_0_0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docs.google.com/presentation/d/1quMyI4BAx4rvcDfk8jjv063bmHg4RxZd9mhQloXpMn0/mobilepresent?slide=id.g2ca00c5c0f9_0_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docs.google.com/presentation/d/1quMyI4BAx4rvcDfk8jjv063bmHg4RxZd9mhQloXpMn0/mobilepresent?slide=id.g2ca00c5c0f9_0_0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2.png"/><Relationship Id="rId4" Type="http://schemas.openxmlformats.org/officeDocument/2006/relationships/hyperlink" Target="https://arxiv.org/abs/2009.0330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quMyI4BAx4rvcDfk8jjv063bmHg4RxZd9mhQloXpMn0/mobilepresent?slide=id.g2ca00c5c0f9_0_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docs.google.com/presentation/d/1quMyI4BAx4rvcDfk8jjv063bmHg4RxZd9mhQloXpMn0/mobilepresent?slide=id.g2ca00c5c0f9_0_0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docs.google.com/presentation/d/1quMyI4BAx4rvcDfk8jjv063bmHg4RxZd9mhQloXpMn0/mobilepresent?slide=id.g2ca00c5c0f9_0_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quMyI4BAx4rvcDfk8jjv063bmHg4RxZd9mhQloXpMn0/mobilepresent?slide=id.g2ca00c5c0f9_0_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docs.google.com/presentation/d/1quMyI4BAx4rvcDfk8jjv063bmHg4RxZd9mhQloXpMn0/mobilepresent?slide=id.g2ca00c5c0f9_0_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docs.google.com/presentation/d/1quMyI4BAx4rvcDfk8jjv063bmHg4RxZd9mhQloXpMn0/mobilepresent?slide=id.g2ca00c5c0f9_0_0" TargetMode="Externa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docs.google.com/presentation/d/1quMyI4BAx4rvcDfk8jjv063bmHg4RxZd9mhQloXpMn0/mobilepresent?slide=id.g2ca00c5c0f9_0_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docs.google.com/presentation/d/1quMyI4BAx4rvcDfk8jjv063bmHg4RxZd9mhQloXpMn0/mobilepresent?slide=id.g2ca00c5c0f9_0_0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lmsys.org/blog/2023-03-30-vicuna/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crfm.stanford.edu/2023/03/13/alpaca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.png"/><Relationship Id="rId11" Type="http://schemas.openxmlformats.org/officeDocument/2006/relationships/hyperlink" Target="https://docs.google.com/presentation/d/1quMyI4BAx4rvcDfk8jjv063bmHg4RxZd9mhQloXpMn0/mobilepresent?slide=id.g2ca00c5c0f9_0_0" TargetMode="External"/><Relationship Id="rId5" Type="http://schemas.openxmlformats.org/officeDocument/2006/relationships/image" Target="../media/image42.png"/><Relationship Id="rId10" Type="http://schemas.openxmlformats.org/officeDocument/2006/relationships/hyperlink" Target="https://www.databricks.com/blog/2023/04/12/dolly-first-open-commercially-viable-instruction-tuned-llm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s://bair.berkeley.edu/blog/2023/04/03/koala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docs.google.com/presentation/d/1quMyI4BAx4rvcDfk8jjv063bmHg4RxZd9mhQloXpMn0/mobilepresent?slide=id.g2ca00c5c0f9_0_0" TargetMode="External"/><Relationship Id="rId5" Type="http://schemas.openxmlformats.org/officeDocument/2006/relationships/hyperlink" Target="https://arxiv.org/abs/2304.07327" TargetMode="External"/><Relationship Id="rId4" Type="http://schemas.openxmlformats.org/officeDocument/2006/relationships/hyperlink" Target="https://huggingface.co/datasets/OpenAssistant/oasst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docs.google.com/presentation/d/1quMyI4BAx4rvcDfk8jjv063bmHg4RxZd9mhQloXpMn0/mobilepresent?slide=id.g2ca00c5c0f9_0_0" TargetMode="External"/><Relationship Id="rId5" Type="http://schemas.openxmlformats.org/officeDocument/2006/relationships/hyperlink" Target="https://stability.ai/news/stablevicuna-open-source-rlhf-chatbot" TargetMode="External"/><Relationship Id="rId4" Type="http://schemas.openxmlformats.org/officeDocument/2006/relationships/hyperlink" Target="https://huggingface.co/CarperAI/stable-vicuna-13b-delt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youga/LLaMA-Factory#hardware-require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docs.google.com/presentation/d/1quMyI4BAx4rvcDfk8jjv063bmHg4RxZd9mhQloXpMn0/mobilepresent?slide=id.g2ca00c5c0f9_0_0" TargetMode="Externa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s://arxiv.org/abs/2305.14314" TargetMode="External"/><Relationship Id="rId7" Type="http://schemas.openxmlformats.org/officeDocument/2006/relationships/hyperlink" Target="https://docs.google.com/presentation/d/1quMyI4BAx4rvcDfk8jjv063bmHg4RxZd9mhQloXpMn0/mobilepresent?slide=id.g2ca00c5c0f9_0_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.png"/><Relationship Id="rId5" Type="http://schemas.openxmlformats.org/officeDocument/2006/relationships/hyperlink" Target="https://huggingface.co/timdettmers/guanaco-65b" TargetMode="External"/><Relationship Id="rId4" Type="http://schemas.openxmlformats.org/officeDocument/2006/relationships/hyperlink" Target="https://huggingface.co/datasets/timdettmers/openassistant-guanaco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docs.google.com/presentation/d/1quMyI4BAx4rvcDfk8jjv063bmHg4RxZd9mhQloXpMn0/mobilepresent?slide=id.g2ca00c5c0f9_0_0" TargetMode="Externa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DbyuDKEv0ajkYFlwNgqhRt2RdrK6joz9/vie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docs.google.com/presentation/d/1quMyI4BAx4rvcDfk8jjv063bmHg4RxZd9mhQloXpMn0/mobilepresent?slide=id.g2ca00c5c0f9_0_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docs.google.com/presentation/d/1quMyI4BAx4rvcDfk8jjv063bmHg4RxZd9mhQloXpMn0/mobilepresent?slide=id.g2ca00c5c0f9_0_0" TargetMode="Externa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docs.google.com/presentation/d/1quMyI4BAx4rvcDfk8jjv063bmHg4RxZd9mhQloXpMn0/mobilepresent?slide=id.g2ca00c5c0f9_0_0" TargetMode="External"/><Relationship Id="rId5" Type="http://schemas.openxmlformats.org/officeDocument/2006/relationships/hyperlink" Target="https://huggingface.co/HuggingFaceH4/zephyr-7b-beta" TargetMode="External"/><Relationship Id="rId4" Type="http://schemas.openxmlformats.org/officeDocument/2006/relationships/hyperlink" Target="https://arxiv.org/abs/2310.01377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allenai/tulu-2-dpo-70b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docs.google.com/presentation/d/1quMyI4BAx4rvcDfk8jjv063bmHg4RxZd9mhQloXpMn0/mobilepresent?slide=id.g2ca00c5c0f9_0_0" TargetMode="Externa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docs.google.com/presentation/d/1quMyI4BAx4rvcDfk8jjv063bmHg4RxZd9mhQloXpMn0/mobilepresent?slide=id.g2ca00c5c0f9_0_0" TargetMode="Externa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allenai/OLMo-7B-Instruct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docs.google.com/presentation/d/1quMyI4BAx4rvcDfk8jjv063bmHg4RxZd9mhQloXpMn0/mobilepresent?slide=id.g2ca00c5c0f9_0_0" TargetMode="External"/><Relationship Id="rId5" Type="http://schemas.openxmlformats.org/officeDocument/2006/relationships/hyperlink" Target="https://huggingface.co/CohereForAI/aya-101" TargetMode="External"/><Relationship Id="rId4" Type="http://schemas.openxmlformats.org/officeDocument/2006/relationships/hyperlink" Target="https://huggingface.co/CohereForAI/c4ai-command-r-plu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docs.google.com/presentation/d/1quMyI4BAx4rvcDfk8jjv063bmHg4RxZd9mhQloXpMn0/mobilepresent?slide=id.g2ca00c5c0f9_0_0" TargetMode="External"/><Relationship Id="rId4" Type="http://schemas.openxmlformats.org/officeDocument/2006/relationships/hyperlink" Target="https://twitter.com/maximelabonne/status/177980160570283645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undationmodels.dk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hyperlink" Target="https://www.foundationmodels.dk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hyperlink" Target="https://www.foundationmodels.dk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DbyuDKEv0ajkYFlwNgqhRt2RdrK6joz9/view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7.png"/><Relationship Id="rId7" Type="http://schemas.openxmlformats.org/officeDocument/2006/relationships/image" Target="../media/image62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hyperlink" Target="https://www.foundationmodels.dk/" TargetMode="External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oundationmodels.dk/" TargetMode="Externa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undationmodels.dk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undationmodels.dk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undationmodels.dk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6473D_8F351ED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candeval.com/danish-nlu/" TargetMode="External"/><Relationship Id="rId5" Type="http://schemas.openxmlformats.org/officeDocument/2006/relationships/image" Target="../media/image77.png"/><Relationship Id="rId4" Type="http://schemas.openxmlformats.org/officeDocument/2006/relationships/hyperlink" Target="https://www.foundationmodels.dk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undationmodels.dk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candeval.com/danish-nlg/" TargetMode="Externa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64740_AE66506B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oundationmodels.dk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anoliterate.compute.dtu.dk/Leaderboard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anoliterate.compute.dtu.dk/Sp&#248;rgeskema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na-voita.github.io/nlp_course/seq2seq_and_attention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danskgpt.dk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hyperlink" Target="https://huggingface.co/chat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402.0619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2.0619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309.14393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quMyI4BAx4rvcDfk8jjv063bmHg4RxZd9mhQloXpMn0/mobilepresent?slide=id.g2ca00c5c0f9_0_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A49827-CE52-FD4B-8399-162D5E1D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63" y="4053599"/>
            <a:ext cx="5239559" cy="1272483"/>
          </a:xfrm>
        </p:spPr>
        <p:txBody>
          <a:bodyPr/>
          <a:lstStyle/>
          <a:p>
            <a:r>
              <a:rPr lang="en-GB" b="0" dirty="0"/>
              <a:t>Daniel Hershcovich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5135401" cy="263355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Beyond ChatGPT</a:t>
            </a:r>
            <a:r>
              <a:rPr lang="en-GB" sz="3200" dirty="0">
                <a:ea typeface="+mj-lt"/>
                <a:cs typeface="Microsoft New Tai Lue"/>
              </a:rPr>
              <a:t>:</a:t>
            </a:r>
          </a:p>
          <a:p>
            <a:r>
              <a:rPr lang="en-GB" sz="3200" dirty="0">
                <a:ea typeface="+mj-lt"/>
                <a:cs typeface="Microsoft New Tai Lue"/>
              </a:rPr>
              <a:t>Open-source Aligned LLMs</a:t>
            </a:r>
          </a:p>
          <a:p>
            <a:endParaRPr lang="en-US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976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BC08-D56A-0AA2-1BB9-24C20C19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RLHF in ChatGPT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5885-CBD8-8957-EFCA-FCDBE806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88AD8-5EE6-6F28-94EB-4C2C4D3B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848E483-D521-13EE-4FAA-FABC4F1F8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6835" y="1032828"/>
            <a:ext cx="9869506" cy="54650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36E9E8-8F4E-B083-7935-B8AD02BDBFCA}"/>
              </a:ext>
            </a:extLst>
          </p:cNvPr>
          <p:cNvSpPr txBox="1"/>
          <p:nvPr/>
        </p:nvSpPr>
        <p:spPr>
          <a:xfrm>
            <a:off x="8634186" y="6497864"/>
            <a:ext cx="448491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https://openai.com/blog/chatgpt</a:t>
            </a:r>
            <a:r>
              <a:rPr lang="en-US"/>
              <a:t>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86854E-CA11-4A69-3251-A179122D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70" y="1052513"/>
            <a:ext cx="8665742" cy="54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72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202791"/>
            <a:ext cx="12192004" cy="36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 txBox="1"/>
          <p:nvPr/>
        </p:nvSpPr>
        <p:spPr>
          <a:xfrm>
            <a:off x="1854667" y="1673501"/>
            <a:ext cx="2050400" cy="9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133">
                <a:solidFill>
                  <a:schemeClr val="dk2"/>
                </a:solidFill>
              </a:rPr>
              <a:t>1: instruction tuning blooms</a:t>
            </a:r>
            <a:endParaRPr sz="2133">
              <a:solidFill>
                <a:schemeClr val="dk2"/>
              </a:solidFill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3964400" y="1673501"/>
            <a:ext cx="2866000" cy="9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133">
                <a:solidFill>
                  <a:schemeClr val="dk2"/>
                </a:solidFill>
              </a:rPr>
              <a:t>2: evals &amp; expectations</a:t>
            </a:r>
            <a:endParaRPr sz="2133">
              <a:solidFill>
                <a:schemeClr val="dk2"/>
              </a:solidFill>
            </a:endParaRPr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4294967295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en"/>
              <a:t>Aligning open language models</a:t>
            </a:r>
            <a:endParaRPr/>
          </a:p>
          <a:p>
            <a:pPr>
              <a:spcBef>
                <a:spcPts val="0"/>
              </a:spcBef>
            </a:pPr>
            <a:endParaRPr/>
          </a:p>
        </p:txBody>
      </p:sp>
      <p:cxnSp>
        <p:nvCxnSpPr>
          <p:cNvPr id="307" name="Google Shape;307;p35"/>
          <p:cNvCxnSpPr/>
          <p:nvPr/>
        </p:nvCxnSpPr>
        <p:spPr>
          <a:xfrm>
            <a:off x="1894833" y="2576300"/>
            <a:ext cx="1915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5"/>
          <p:cNvCxnSpPr/>
          <p:nvPr/>
        </p:nvCxnSpPr>
        <p:spPr>
          <a:xfrm>
            <a:off x="3964300" y="2576300"/>
            <a:ext cx="2866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5"/>
          <p:cNvCxnSpPr/>
          <p:nvPr/>
        </p:nvCxnSpPr>
        <p:spPr>
          <a:xfrm>
            <a:off x="7034967" y="2576300"/>
            <a:ext cx="1867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5"/>
          <p:cNvCxnSpPr/>
          <p:nvPr/>
        </p:nvCxnSpPr>
        <p:spPr>
          <a:xfrm>
            <a:off x="9149233" y="2576300"/>
            <a:ext cx="252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5"/>
          <p:cNvSpPr txBox="1"/>
          <p:nvPr/>
        </p:nvSpPr>
        <p:spPr>
          <a:xfrm>
            <a:off x="6959767" y="2027850"/>
            <a:ext cx="20180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133">
                <a:solidFill>
                  <a:schemeClr val="dk2"/>
                </a:solidFill>
              </a:rPr>
              <a:t>3: RLHF works!</a:t>
            </a:r>
            <a:endParaRPr sz="2133">
              <a:solidFill>
                <a:schemeClr val="dk2"/>
              </a:solidFill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9149233" y="2001501"/>
            <a:ext cx="25228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133">
                <a:solidFill>
                  <a:schemeClr val="dk2"/>
                </a:solidFill>
              </a:rPr>
              <a:t>4. expansion</a:t>
            </a:r>
            <a:endParaRPr sz="2133">
              <a:solidFill>
                <a:schemeClr val="dk2"/>
              </a:solidFill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300" y="5892700"/>
            <a:ext cx="463867" cy="463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AC049C29-AF8B-10C9-4406-C74F4D6AD63D}"/>
              </a:ext>
            </a:extLst>
          </p:cNvPr>
          <p:cNvSpPr txBox="1">
            <a:spLocks/>
          </p:cNvSpPr>
          <p:nvPr/>
        </p:nvSpPr>
        <p:spPr>
          <a:xfrm>
            <a:off x="8087764" y="2874403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0B7FC-FAF9-DA5E-F2D6-60DB3179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D1F3B-A6B1-9372-8D5C-821EE884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Base models</a:t>
            </a:r>
            <a:endParaRPr/>
          </a:p>
          <a:p>
            <a:endParaRPr>
              <a:solidFill>
                <a:schemeClr val="accent1"/>
              </a:solidFill>
            </a:endParaRPr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202791"/>
            <a:ext cx="12192004" cy="36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0;p23">
            <a:extLst>
              <a:ext uri="{FF2B5EF4-FFF2-40B4-BE49-F238E27FC236}">
                <a16:creationId xmlns:a16="http://schemas.microsoft.com/office/drawing/2014/main" id="{6843CB58-E253-9F3A-8BD9-69D4A8700554}"/>
              </a:ext>
            </a:extLst>
          </p:cNvPr>
          <p:cNvSpPr txBox="1">
            <a:spLocks/>
          </p:cNvSpPr>
          <p:nvPr/>
        </p:nvSpPr>
        <p:spPr>
          <a:xfrm>
            <a:off x="8087764" y="2874403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Aligned / fine-tuned / preference trained models</a:t>
            </a:r>
            <a:endParaRPr/>
          </a:p>
          <a:p>
            <a:endParaRPr>
              <a:solidFill>
                <a:schemeClr val="accent1"/>
              </a:solidFill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202791"/>
            <a:ext cx="12192004" cy="365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300" y="5892700"/>
            <a:ext cx="463867" cy="4638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0;p23">
            <a:extLst>
              <a:ext uri="{FF2B5EF4-FFF2-40B4-BE49-F238E27FC236}">
                <a16:creationId xmlns:a16="http://schemas.microsoft.com/office/drawing/2014/main" id="{21E373BE-9A9D-A060-3906-B5CFB6C4450A}"/>
              </a:ext>
            </a:extLst>
          </p:cNvPr>
          <p:cNvSpPr txBox="1">
            <a:spLocks/>
          </p:cNvSpPr>
          <p:nvPr/>
        </p:nvSpPr>
        <p:spPr>
          <a:xfrm>
            <a:off x="8087764" y="2874403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300" y="5892700"/>
            <a:ext cx="463867" cy="46386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6"/>
          <p:cNvSpPr txBox="1">
            <a:spLocks noGrp="1"/>
          </p:cNvSpPr>
          <p:nvPr>
            <p:ph type="title"/>
          </p:nvPr>
        </p:nvSpPr>
        <p:spPr>
          <a:xfrm>
            <a:off x="415600" y="1752667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Setting expectations &amp; </a:t>
            </a:r>
            <a:r>
              <a:rPr lang="en" dirty="0"/>
              <a:t>evaluations</a:t>
            </a:r>
            <a:endParaRPr/>
          </a:p>
        </p:txBody>
      </p:sp>
      <p:pic>
        <p:nvPicPr>
          <p:cNvPr id="542" name="Google Shape;54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" y="3202759"/>
            <a:ext cx="12192004" cy="365524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F05A-7F2C-E5BF-96F8-69AE77734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4069314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Prehistory: MMLU benchmark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23CFB-4915-3EB3-8BF6-44F1E9DBF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3745853" cy="4121038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GB" sz="2000" dirty="0"/>
              <a:t>September 2020</a:t>
            </a:r>
          </a:p>
          <a:p>
            <a:pPr marL="152396" indent="0">
              <a:buNone/>
            </a:pPr>
            <a:endParaRPr lang="en-GB" dirty="0"/>
          </a:p>
          <a:p>
            <a:r>
              <a:rPr lang="en-GB" dirty="0"/>
              <a:t>Massive Multitask Language Understanding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57 tasks including elementary mathematics, US history, computer science, law</a:t>
            </a:r>
          </a:p>
          <a:p>
            <a:r>
              <a:rPr lang="en-GB" b="1" dirty="0"/>
              <a:t>Only multiple-choice questions</a:t>
            </a:r>
          </a:p>
        </p:txBody>
      </p:sp>
      <p:pic>
        <p:nvPicPr>
          <p:cNvPr id="10" name="Picture 9" descr="A list of words on a white background&#10;&#10;Description automatically generated">
            <a:extLst>
              <a:ext uri="{FF2B5EF4-FFF2-40B4-BE49-F238E27FC236}">
                <a16:creationId xmlns:a16="http://schemas.microsoft.com/office/drawing/2014/main" id="{3E56F4A6-C6B6-DBDF-6B31-DB7DD5DD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797" y="0"/>
            <a:ext cx="5854203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10A6CF-2333-EC27-0A49-5EE4C9921554}"/>
              </a:ext>
            </a:extLst>
          </p:cNvPr>
          <p:cNvSpPr txBox="1"/>
          <p:nvPr/>
        </p:nvSpPr>
        <p:spPr>
          <a:xfrm>
            <a:off x="43543" y="5657671"/>
            <a:ext cx="4117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Hendrycks</a:t>
            </a:r>
            <a:r>
              <a:rPr lang="da-DK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, Dan, et al. "</a:t>
            </a:r>
            <a:r>
              <a:rPr lang="da-DK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Measuring</a:t>
            </a:r>
            <a:r>
              <a:rPr lang="da-DK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 massive multitask </a:t>
            </a:r>
            <a:r>
              <a:rPr lang="da-DK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language</a:t>
            </a:r>
            <a:r>
              <a:rPr lang="da-DK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 </a:t>
            </a:r>
            <a:r>
              <a:rPr lang="da-DK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understanding</a:t>
            </a:r>
            <a:r>
              <a:rPr lang="da-DK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." </a:t>
            </a:r>
            <a:r>
              <a:rPr lang="da-DK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arXiv</a:t>
            </a:r>
            <a:r>
              <a:rPr lang="da-DK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 </a:t>
            </a:r>
            <a:r>
              <a:rPr lang="da-DK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preprint</a:t>
            </a:r>
            <a:r>
              <a:rPr lang="da-DK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 arXiv:2009.03300</a:t>
            </a:r>
            <a:r>
              <a:rPr lang="da-DK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/>
              </a:rPr>
              <a:t> (2020).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C55D16-7819-0931-E230-03B72DB59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058" y="0"/>
            <a:ext cx="7756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Establishing evaluation</a:t>
            </a:r>
            <a:r>
              <a:rPr lang="en" dirty="0"/>
              <a:t> for </a:t>
            </a:r>
            <a:r>
              <a:rPr lang="en" i="1" dirty="0"/>
              <a:t>generative</a:t>
            </a:r>
            <a:r>
              <a:rPr lang="en" dirty="0"/>
              <a:t> models</a:t>
            </a:r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/>
              <a:t>The four most popular aligned model evaluations of the past year were created within 2 months of each other!</a:t>
            </a:r>
            <a:endParaRPr dirty="0"/>
          </a:p>
          <a:p>
            <a:pPr>
              <a:lnSpc>
                <a:spcPct val="150000"/>
              </a:lnSpc>
              <a:spcBef>
                <a:spcPts val="1600"/>
              </a:spcBef>
              <a:buAutoNum type="arabicPeriod"/>
            </a:pPr>
            <a:r>
              <a:rPr lang="en" dirty="0"/>
              <a:t>May 3</a:t>
            </a:r>
            <a:r>
              <a:rPr lang="en" baseline="30000" dirty="0"/>
              <a:t>rd</a:t>
            </a:r>
            <a:r>
              <a:rPr lang="en" dirty="0"/>
              <a:t>, 2023: ChatBotArena</a:t>
            </a:r>
            <a:endParaRPr lang=""/>
          </a:p>
          <a:p>
            <a:pPr>
              <a:lnSpc>
                <a:spcPct val="150000"/>
              </a:lnSpc>
              <a:buAutoNum type="arabicPeriod"/>
            </a:pPr>
            <a:r>
              <a:rPr lang="en" dirty="0"/>
              <a:t>June 8</a:t>
            </a:r>
            <a:r>
              <a:rPr lang="en" baseline="30000" dirty="0"/>
              <a:t>th</a:t>
            </a:r>
            <a:r>
              <a:rPr lang="en" dirty="0"/>
              <a:t>, 2023: AlpacaEval</a:t>
            </a:r>
            <a:endParaRPr lang=""/>
          </a:p>
          <a:p>
            <a:pPr>
              <a:lnSpc>
                <a:spcPct val="150000"/>
              </a:lnSpc>
              <a:buAutoNum type="arabicPeriod"/>
            </a:pPr>
            <a:r>
              <a:rPr lang="en" dirty="0"/>
              <a:t>June 22</a:t>
            </a:r>
            <a:r>
              <a:rPr lang="en" baseline="30000" dirty="0"/>
              <a:t>nd</a:t>
            </a:r>
            <a:r>
              <a:rPr lang="en" dirty="0"/>
              <a:t>, 2023: MT Bench</a:t>
            </a:r>
            <a:endParaRPr lang=""/>
          </a:p>
          <a:p>
            <a:pPr>
              <a:lnSpc>
                <a:spcPct val="150000"/>
              </a:lnSpc>
              <a:buAutoNum type="arabicPeriod"/>
            </a:pPr>
            <a:r>
              <a:rPr lang="en" dirty="0"/>
              <a:t>July 2023: Open LLM Leaderboard</a:t>
            </a:r>
            <a:endParaRPr lang="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AC7364DD-16CE-60E0-68F5-05A2C177A2F2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ChatBotArena</a:t>
            </a:r>
            <a:endParaRPr/>
          </a:p>
          <a:p>
            <a:endParaRPr/>
          </a:p>
        </p:txBody>
      </p:sp>
      <p:sp>
        <p:nvSpPr>
          <p:cNvPr id="591" name="Google Shape;591;p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61373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>
                <a:cs typeface="Microsoft New Tai Lue"/>
              </a:rPr>
              <a:t>Side by side preference collection of two different models</a:t>
            </a:r>
            <a:endParaRPr lang="">
              <a:cs typeface="Microsoft New Tai Lue"/>
            </a:endParaRPr>
          </a:p>
        </p:txBody>
      </p:sp>
      <p:pic>
        <p:nvPicPr>
          <p:cNvPr id="593" name="Google Shape;5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986" y="205272"/>
            <a:ext cx="8023966" cy="698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7075" y="290393"/>
            <a:ext cx="2595563" cy="12049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035FD14C-CAEE-A860-E116-37F2E43C486E}"/>
              </a:ext>
            </a:extLst>
          </p:cNvPr>
          <p:cNvSpPr txBox="1">
            <a:spLocks/>
          </p:cNvSpPr>
          <p:nvPr/>
        </p:nvSpPr>
        <p:spPr>
          <a:xfrm>
            <a:off x="8087764" y="6264633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AlpacaEval</a:t>
            </a:r>
            <a:endParaRPr/>
          </a:p>
          <a:p>
            <a:endParaRPr/>
          </a:p>
        </p:txBody>
      </p:sp>
      <p:sp>
        <p:nvSpPr>
          <p:cNvPr id="601" name="Google Shape;601;p6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993184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>
                <a:cs typeface="Microsoft New Tai Lue"/>
              </a:rPr>
              <a:t>LLM-as-a-judge mirroring preference collection phase</a:t>
            </a:r>
            <a:endParaRPr lang="">
              <a:cs typeface="Microsoft New Tai Lue"/>
            </a:endParaRPr>
          </a:p>
          <a:p>
            <a:pPr marL="236855" indent="0">
              <a:spcBef>
                <a:spcPts val="1600"/>
              </a:spcBef>
              <a:spcAft>
                <a:spcPts val="1600"/>
              </a:spcAft>
              <a:buNone/>
            </a:pPr>
            <a:endParaRPr lang=""/>
          </a:p>
        </p:txBody>
      </p:sp>
      <p:pic>
        <p:nvPicPr>
          <p:cNvPr id="603" name="Google Shape;6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404" y="149290"/>
            <a:ext cx="5455298" cy="69792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5A954C96-6A46-ADCA-ED37-3BBB0E68AA83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7" tIns="121867" rIns="121867" bIns="121867" rtlCol="0" anchor="t" anchorCtr="0">
            <a:normAutofit fontScale="90000"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n" sz="3600"/>
              <a:t>MT Bench</a:t>
            </a:r>
            <a:endParaRPr/>
          </a:p>
        </p:txBody>
      </p:sp>
      <p:sp>
        <p:nvSpPr>
          <p:cNvPr id="635" name="Google Shape;635;p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7" tIns="121867" rIns="121867" bIns="121867" rtlCol="0" anchor="t" anchorCtr="0">
            <a:normAutofit/>
          </a:bodyPr>
          <a:lstStyle/>
          <a:p>
            <a:pPr marL="0" indent="0">
              <a:lnSpc>
                <a:spcPct val="115000"/>
              </a:lnSpc>
              <a:buClr>
                <a:srgbClr val="585858"/>
              </a:buClr>
              <a:buNone/>
            </a:pPr>
            <a:r>
              <a:rPr lang="en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LLM-as-a-judge: ask </a:t>
            </a:r>
            <a:r>
              <a:rPr lang="en" dirty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LLM (GPT4/Claude) to rate a model response</a:t>
            </a:r>
            <a:endParaRPr lang=""/>
          </a:p>
        </p:txBody>
      </p:sp>
      <p:sp>
        <p:nvSpPr>
          <p:cNvPr id="637" name="Google Shape;637;p67"/>
          <p:cNvSpPr txBox="1"/>
          <p:nvPr/>
        </p:nvSpPr>
        <p:spPr>
          <a:xfrm>
            <a:off x="120261" y="6356980"/>
            <a:ext cx="57232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spAutoFit/>
          </a:bodyPr>
          <a:lstStyle/>
          <a:p>
            <a:pPr>
              <a:buClr>
                <a:srgbClr val="222222"/>
              </a:buClr>
              <a:buSzPts val="600"/>
            </a:pPr>
            <a:r>
              <a:rPr lang="en" sz="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Zheng, Lianmin, et al. "Judging LLM-as-a-judge with MT-Bench and Chatbot Arena." </a:t>
            </a:r>
            <a:r>
              <a:rPr lang="en" sz="8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 preprint arXiv:2306.05685</a:t>
            </a:r>
            <a:r>
              <a:rPr lang="en" sz="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(2023).</a:t>
            </a:r>
            <a:endParaRPr sz="1867"/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1BD3A42A-3E5E-8F6D-DE8F-F2CBE706617C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B56A-3AA3-1D59-E19F-D130D5BA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/>
              <a:t>What ChatGPT is(</a:t>
            </a:r>
            <a:r>
              <a:rPr lang="en-US" err="1"/>
              <a:t>n't</a:t>
            </a:r>
            <a:r>
              <a:rPr lang="en-US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6E4EA-AE2C-2A2F-EC6E-FD71963B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3F5BD-D960-9B26-5607-3D11A015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B7B01AA-592F-F9A9-6B09-7B7F56703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259484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F4EEFEAC-1969-7149-C969-046A2503A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13" y="481293"/>
            <a:ext cx="17907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90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3808057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Open LLM Leaderboard</a:t>
            </a:r>
            <a:endParaRPr/>
          </a:p>
        </p:txBody>
      </p:sp>
      <p:sp>
        <p:nvSpPr>
          <p:cNvPr id="645" name="Google Shape;645;p6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993184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152396" indent="0">
              <a:spcBef>
                <a:spcPts val="1600"/>
              </a:spcBef>
              <a:buNone/>
            </a:pPr>
            <a:r>
              <a:rPr lang="en" dirty="0"/>
              <a:t>Evaluates </a:t>
            </a:r>
            <a:r>
              <a:rPr lang="en"/>
              <a:t>almost any model on </a:t>
            </a:r>
            <a:r>
              <a:rPr lang="en" dirty="0"/>
              <a:t>HuggingFace </a:t>
            </a:r>
            <a:r>
              <a:rPr lang="en"/>
              <a:t>on core LLM tasks</a:t>
            </a:r>
            <a:endParaRPr lang=""/>
          </a:p>
          <a:p>
            <a:endParaRPr lang=""/>
          </a:p>
          <a:p>
            <a:pPr marL="152396" indent="0">
              <a:buNone/>
            </a:pPr>
            <a:r>
              <a:rPr lang="en"/>
              <a:t>RLHF has not been shown to improve these metrics deeply, </a:t>
            </a:r>
            <a:r>
              <a:rPr lang="en" i="1"/>
              <a:t>starting to get better in 2024</a:t>
            </a:r>
            <a:endParaRPr lang=""/>
          </a:p>
        </p:txBody>
      </p:sp>
      <p:pic>
        <p:nvPicPr>
          <p:cNvPr id="646" name="Google Shape;6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205" y="-87084"/>
            <a:ext cx="7912358" cy="68486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CD1783F3-9F2E-3432-67E5-7BA0F028DB04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title"/>
          </p:nvPr>
        </p:nvSpPr>
        <p:spPr>
          <a:xfrm>
            <a:off x="415600" y="1753567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The first open instruct models</a:t>
            </a:r>
            <a:endParaRPr/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" y="3202759"/>
            <a:ext cx="12192004" cy="365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300" y="5892700"/>
            <a:ext cx="463867" cy="463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0109A8D1-5C2E-9434-402E-F7D41BE0DF9F}"/>
              </a:ext>
            </a:extLst>
          </p:cNvPr>
          <p:cNvSpPr txBox="1">
            <a:spLocks/>
          </p:cNvSpPr>
          <p:nvPr/>
        </p:nvSpPr>
        <p:spPr>
          <a:xfrm>
            <a:off x="8087764" y="2874403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D74CC-4EC2-5914-5CFC-959C082915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>
            <a:spLocks noGrp="1"/>
          </p:cNvSpPr>
          <p:nvPr>
            <p:ph type="body" idx="1"/>
          </p:nvPr>
        </p:nvSpPr>
        <p:spPr>
          <a:xfrm>
            <a:off x="415599" y="1200731"/>
            <a:ext cx="6918261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5000"/>
              </a:lnSpc>
              <a:buSzPts val="900"/>
              <a:buNone/>
            </a:pP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37061" indent="-270927">
              <a:lnSpc>
                <a:spcPct val="105000"/>
              </a:lnSpc>
              <a:spcBef>
                <a:spcPts val="1600"/>
              </a:spcBef>
              <a:buFont typeface="Helvetica Neue Light"/>
              <a:buAutoNum type="arabicPeriod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Adapt base model to </a:t>
            </a:r>
            <a:r>
              <a:rPr lang="en" b="1" dirty="0">
                <a:latin typeface="Helvetica Neue"/>
                <a:ea typeface="Helvetica Neue"/>
                <a:cs typeface="Helvetica Neue"/>
                <a:sym typeface="Helvetica Neue"/>
              </a:rPr>
              <a:t>specific style of input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37061" indent="-270927">
              <a:lnSpc>
                <a:spcPct val="105000"/>
              </a:lnSpc>
              <a:buFont typeface="Helvetica Neue Light"/>
              <a:buAutoNum type="arabicPeriod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Ability to include system prompts, multi-turn dialogues, and other </a:t>
            </a:r>
            <a:r>
              <a:rPr lang="en" b="1" dirty="0">
                <a:latin typeface="Helvetica Neue"/>
                <a:ea typeface="Helvetica Neue"/>
                <a:cs typeface="Helvetica Neue"/>
                <a:sym typeface="Helvetica Neue"/>
              </a:rPr>
              <a:t>chat templates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900"/>
              <a:buNone/>
            </a:pP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642" y="2273488"/>
            <a:ext cx="4873277" cy="342264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Key idea: Instruction fine-tuning (IFT)</a:t>
            </a:r>
            <a:endParaRPr/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4D2A5E09-817F-211E-5AB5-8C59627E8356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Key idea: Self-instruct / synthetic data</a:t>
            </a: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75234" cy="509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" b="1"/>
              <a:t>Start</a:t>
            </a:r>
            <a:r>
              <a:rPr lang="en"/>
              <a:t>: high-quality (often human) prompts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 b="1"/>
              <a:t>Ask a strong LM</a:t>
            </a:r>
            <a:r>
              <a:rPr lang="en"/>
              <a:t>: Create a modified version of these instructions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 b="1"/>
              <a:t>Generate completions</a:t>
            </a:r>
            <a:r>
              <a:rPr lang="en"/>
              <a:t> with another (or same) strong LM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 b="1"/>
              <a:t>End: </a:t>
            </a:r>
            <a:r>
              <a:rPr lang="en"/>
              <a:t>easily 10x more (synthetic) training data!</a:t>
            </a:r>
            <a:br>
              <a:rPr lang="en"/>
            </a:b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/>
              <a:t>(synthetic data = text generated by another LLM)</a:t>
            </a:r>
            <a:endParaRPr i="1"/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34" y="2010901"/>
            <a:ext cx="6201167" cy="257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 txBox="1"/>
          <p:nvPr/>
        </p:nvSpPr>
        <p:spPr>
          <a:xfrm>
            <a:off x="9628000" y="3743600"/>
            <a:ext cx="1802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Taori et al. 2023.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8" name="Google Shape;398;p44"/>
          <p:cNvSpPr txBox="1"/>
          <p:nvPr/>
        </p:nvSpPr>
        <p:spPr>
          <a:xfrm>
            <a:off x="9131933" y="5725233"/>
            <a:ext cx="2987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Self-instruct: Wang et al. 2022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3DCA90D5-FC90-74BF-9CCF-80C571FE31AF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First open instruction tuned models</a:t>
            </a:r>
            <a:endParaRPr/>
          </a:p>
        </p:txBody>
      </p:sp>
      <p:pic>
        <p:nvPicPr>
          <p:cNvPr id="473" name="Google Shape;4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8" y="1536633"/>
            <a:ext cx="1453533" cy="148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633" y="3982983"/>
            <a:ext cx="1403900" cy="14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6630" y="1536633"/>
            <a:ext cx="1534537" cy="148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600" y="3779751"/>
            <a:ext cx="1588233" cy="122656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0"/>
          <p:cNvSpPr txBox="1"/>
          <p:nvPr/>
        </p:nvSpPr>
        <p:spPr>
          <a:xfrm>
            <a:off x="2003833" y="1723467"/>
            <a:ext cx="4150400" cy="188733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dk2"/>
                </a:solidFill>
              </a:rPr>
              <a:t>Alpaca</a:t>
            </a:r>
            <a:endParaRPr sz="2400">
              <a:solidFill>
                <a:schemeClr val="dk2"/>
              </a:solidFill>
            </a:endParaRPr>
          </a:p>
          <a:p>
            <a:r>
              <a:rPr lang="en" sz="1733">
                <a:solidFill>
                  <a:schemeClr val="dk2"/>
                </a:solidFill>
              </a:rPr>
              <a:t>13 Mar. 2023</a:t>
            </a:r>
            <a:endParaRPr sz="1733">
              <a:solidFill>
                <a:schemeClr val="dk2"/>
              </a:solidFill>
            </a:endParaRPr>
          </a:p>
          <a:p>
            <a:pPr marL="304792" indent="-262460">
              <a:buClr>
                <a:schemeClr val="dk2"/>
              </a:buClr>
              <a:buSzPts val="1300"/>
              <a:buChar char="●"/>
            </a:pPr>
            <a:r>
              <a:rPr lang="en" sz="1733">
                <a:solidFill>
                  <a:schemeClr val="dk2"/>
                </a:solidFill>
              </a:rPr>
              <a:t>52k self-instruct style data distilled from text-davinci-003</a:t>
            </a:r>
            <a:endParaRPr sz="1733">
              <a:solidFill>
                <a:schemeClr val="dk2"/>
              </a:solidFill>
            </a:endParaRPr>
          </a:p>
          <a:p>
            <a:pPr marL="304792" indent="-262460">
              <a:buClr>
                <a:schemeClr val="dk2"/>
              </a:buClr>
              <a:buSzPts val="1300"/>
              <a:buChar char="●"/>
            </a:pPr>
            <a:r>
              <a:rPr lang="en" sz="1733">
                <a:solidFill>
                  <a:schemeClr val="dk2"/>
                </a:solidFill>
              </a:rPr>
              <a:t>Model weight diff. to LLaMA 7B</a:t>
            </a:r>
            <a:endParaRPr sz="1733">
              <a:solidFill>
                <a:schemeClr val="dk2"/>
              </a:solidFill>
            </a:endParaRPr>
          </a:p>
          <a:p>
            <a:r>
              <a:rPr lang="en" sz="1333" u="sng">
                <a:solidFill>
                  <a:schemeClr val="hlink"/>
                </a:solidFill>
                <a:hlinkClick r:id="rId7"/>
              </a:rPr>
              <a:t>https://crfm.stanford.edu/2023/03/13/alpaca.html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478" name="Google Shape;478;p50"/>
          <p:cNvSpPr txBox="1"/>
          <p:nvPr/>
        </p:nvSpPr>
        <p:spPr>
          <a:xfrm>
            <a:off x="7895867" y="1723467"/>
            <a:ext cx="3590400" cy="2154011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dk2"/>
                </a:solidFill>
              </a:rPr>
              <a:t>Vicuna </a:t>
            </a:r>
            <a:r>
              <a:rPr lang="en" sz="1467">
                <a:solidFill>
                  <a:schemeClr val="dk2"/>
                </a:solidFill>
              </a:rPr>
              <a:t>(lmsys/vicuna-7b-delta-v0)</a:t>
            </a:r>
            <a:endParaRPr sz="1467">
              <a:solidFill>
                <a:schemeClr val="dk2"/>
              </a:solidFill>
            </a:endParaRPr>
          </a:p>
          <a:p>
            <a:r>
              <a:rPr lang="en" sz="1733">
                <a:solidFill>
                  <a:schemeClr val="dk2"/>
                </a:solidFill>
              </a:rPr>
              <a:t>30 Mar. 2023</a:t>
            </a:r>
            <a:endParaRPr sz="1733">
              <a:solidFill>
                <a:schemeClr val="dk2"/>
              </a:solidFill>
            </a:endParaRPr>
          </a:p>
          <a:p>
            <a:pPr marL="304792" indent="-262460">
              <a:buClr>
                <a:schemeClr val="dk2"/>
              </a:buClr>
              <a:buSzPts val="1300"/>
              <a:buChar char="●"/>
            </a:pPr>
            <a:r>
              <a:rPr lang="en" sz="1733">
                <a:solidFill>
                  <a:schemeClr val="dk2"/>
                </a:solidFill>
              </a:rPr>
              <a:t>Fine-tunes ChatGPT data from ShareGPT</a:t>
            </a:r>
            <a:endParaRPr sz="1733">
              <a:solidFill>
                <a:schemeClr val="dk2"/>
              </a:solidFill>
            </a:endParaRPr>
          </a:p>
          <a:p>
            <a:pPr marL="304792" indent="-262460">
              <a:buClr>
                <a:schemeClr val="dk2"/>
              </a:buClr>
              <a:buSzPts val="1300"/>
              <a:buChar char="●"/>
            </a:pPr>
            <a:r>
              <a:rPr lang="en" sz="1733">
                <a:solidFill>
                  <a:schemeClr val="dk2"/>
                </a:solidFill>
              </a:rPr>
              <a:t>LLaMA 7B and 13B diff’s</a:t>
            </a:r>
            <a:endParaRPr sz="1733">
              <a:solidFill>
                <a:schemeClr val="dk2"/>
              </a:solidFill>
            </a:endParaRPr>
          </a:p>
          <a:p>
            <a:pPr marL="304792" indent="-262460">
              <a:buClr>
                <a:schemeClr val="dk2"/>
              </a:buClr>
              <a:buSzPts val="1300"/>
              <a:buChar char="●"/>
            </a:pPr>
            <a:r>
              <a:rPr lang="en" sz="1733">
                <a:solidFill>
                  <a:schemeClr val="dk2"/>
                </a:solidFill>
              </a:rPr>
              <a:t>Introduces LLM-as-a-judge</a:t>
            </a:r>
            <a:endParaRPr sz="1733">
              <a:solidFill>
                <a:schemeClr val="dk2"/>
              </a:solidFill>
            </a:endParaRPr>
          </a:p>
          <a:p>
            <a:r>
              <a:rPr lang="en" sz="1333" u="sng">
                <a:solidFill>
                  <a:schemeClr val="hlink"/>
                </a:solidFill>
                <a:hlinkClick r:id="rId8"/>
              </a:rPr>
              <a:t>https://lmsys.org/blog/2023-03-30-vicuna/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479" name="Google Shape;479;p50"/>
          <p:cNvSpPr txBox="1"/>
          <p:nvPr/>
        </p:nvSpPr>
        <p:spPr>
          <a:xfrm>
            <a:off x="2207033" y="3779767"/>
            <a:ext cx="3947200" cy="2154011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dk2"/>
                </a:solidFill>
              </a:rPr>
              <a:t>Koala</a:t>
            </a:r>
            <a:endParaRPr sz="2400">
              <a:solidFill>
                <a:schemeClr val="dk2"/>
              </a:solidFill>
            </a:endParaRPr>
          </a:p>
          <a:p>
            <a:r>
              <a:rPr lang="en" sz="1733">
                <a:solidFill>
                  <a:schemeClr val="dk2"/>
                </a:solidFill>
              </a:rPr>
              <a:t>3 Apr. 2023</a:t>
            </a:r>
            <a:endParaRPr sz="1733">
              <a:solidFill>
                <a:schemeClr val="dk2"/>
              </a:solidFill>
            </a:endParaRPr>
          </a:p>
          <a:p>
            <a:pPr marL="304792" indent="-262460">
              <a:buClr>
                <a:schemeClr val="dk2"/>
              </a:buClr>
              <a:buSzPts val="1300"/>
              <a:buChar char="●"/>
            </a:pPr>
            <a:r>
              <a:rPr lang="en" sz="1733">
                <a:solidFill>
                  <a:schemeClr val="dk2"/>
                </a:solidFill>
              </a:rPr>
              <a:t>Diverse dataset (Alpaca, Anthropic HH, ShareGPT, WebGPT…)</a:t>
            </a:r>
            <a:endParaRPr sz="1733">
              <a:solidFill>
                <a:schemeClr val="dk2"/>
              </a:solidFill>
            </a:endParaRPr>
          </a:p>
          <a:p>
            <a:pPr marL="304792" indent="-262460">
              <a:buClr>
                <a:schemeClr val="dk2"/>
              </a:buClr>
              <a:buSzPts val="1300"/>
              <a:buChar char="●"/>
            </a:pPr>
            <a:r>
              <a:rPr lang="en" sz="1733">
                <a:solidFill>
                  <a:schemeClr val="dk2"/>
                </a:solidFill>
              </a:rPr>
              <a:t>Human evaluation</a:t>
            </a:r>
            <a:endParaRPr sz="1733">
              <a:solidFill>
                <a:schemeClr val="dk2"/>
              </a:solidFill>
            </a:endParaRPr>
          </a:p>
          <a:p>
            <a:pPr marL="304792" indent="-262460">
              <a:buClr>
                <a:schemeClr val="dk2"/>
              </a:buClr>
              <a:buSzPts val="1300"/>
              <a:buChar char="●"/>
            </a:pPr>
            <a:r>
              <a:rPr lang="en" sz="1733">
                <a:solidFill>
                  <a:schemeClr val="dk2"/>
                </a:solidFill>
              </a:rPr>
              <a:t>LLaMA 7B diff.</a:t>
            </a:r>
            <a:endParaRPr sz="1733">
              <a:solidFill>
                <a:schemeClr val="dk2"/>
              </a:solidFill>
            </a:endParaRPr>
          </a:p>
          <a:p>
            <a:r>
              <a:rPr lang="en" sz="1333" u="sng">
                <a:solidFill>
                  <a:schemeClr val="hlink"/>
                </a:solidFill>
                <a:hlinkClick r:id="rId9"/>
              </a:rPr>
              <a:t>https://bair.berkeley.edu/blog/2023/04/03/koala/</a:t>
            </a:r>
            <a:r>
              <a:rPr lang="en" sz="1333">
                <a:solidFill>
                  <a:schemeClr val="dk2"/>
                </a:solidFill>
              </a:rPr>
              <a:t> 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480" name="Google Shape;480;p50"/>
          <p:cNvSpPr txBox="1"/>
          <p:nvPr/>
        </p:nvSpPr>
        <p:spPr>
          <a:xfrm>
            <a:off x="7895867" y="3982967"/>
            <a:ext cx="3947200" cy="20309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dk2"/>
                </a:solidFill>
              </a:rPr>
              <a:t>Dolly</a:t>
            </a:r>
            <a:endParaRPr sz="2400">
              <a:solidFill>
                <a:schemeClr val="dk2"/>
              </a:solidFill>
            </a:endParaRPr>
          </a:p>
          <a:p>
            <a:r>
              <a:rPr lang="en" sz="1733">
                <a:solidFill>
                  <a:schemeClr val="dk2"/>
                </a:solidFill>
              </a:rPr>
              <a:t>12 Apr. 2023</a:t>
            </a:r>
            <a:endParaRPr sz="1733">
              <a:solidFill>
                <a:schemeClr val="dk2"/>
              </a:solidFill>
            </a:endParaRPr>
          </a:p>
          <a:p>
            <a:pPr marL="380990" indent="-262460">
              <a:buClr>
                <a:schemeClr val="dk2"/>
              </a:buClr>
              <a:buSzPts val="1300"/>
              <a:buChar char="●"/>
            </a:pPr>
            <a:r>
              <a:rPr lang="en" sz="1733">
                <a:solidFill>
                  <a:schemeClr val="dk2"/>
                </a:solidFill>
              </a:rPr>
              <a:t>15k human written data</a:t>
            </a:r>
            <a:endParaRPr sz="1733">
              <a:solidFill>
                <a:schemeClr val="dk2"/>
              </a:solidFill>
            </a:endParaRPr>
          </a:p>
          <a:p>
            <a:pPr marL="380990" indent="-262460">
              <a:buClr>
                <a:schemeClr val="dk2"/>
              </a:buClr>
              <a:buSzPts val="1300"/>
              <a:buChar char="●"/>
            </a:pPr>
            <a:r>
              <a:rPr lang="en" sz="1733">
                <a:solidFill>
                  <a:schemeClr val="dk2"/>
                </a:solidFill>
              </a:rPr>
              <a:t>Trained on Pythia 12b</a:t>
            </a:r>
            <a:endParaRPr sz="1733">
              <a:solidFill>
                <a:schemeClr val="dk2"/>
              </a:solidFill>
            </a:endParaRPr>
          </a:p>
          <a:p>
            <a:r>
              <a:rPr lang="en" sz="1333" u="sng">
                <a:solidFill>
                  <a:schemeClr val="hlink"/>
                </a:solidFill>
                <a:hlinkClick r:id="rId10"/>
              </a:rPr>
              <a:t>https://www.databricks.com/blog/2023/04/12/dolly-first-open-commercially-viable-instruction-tuned-llm</a:t>
            </a:r>
            <a:r>
              <a:rPr lang="en" sz="1333">
                <a:solidFill>
                  <a:schemeClr val="dk2"/>
                </a:solidFill>
              </a:rPr>
              <a:t> 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481" name="Google Shape;481;p50"/>
          <p:cNvSpPr txBox="1"/>
          <p:nvPr/>
        </p:nvSpPr>
        <p:spPr>
          <a:xfrm>
            <a:off x="3416633" y="1536634"/>
            <a:ext cx="281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chemeClr val="dk2"/>
                </a:solidFill>
              </a:rPr>
              <a:t>MT Bench 13B: 4.53	 </a:t>
            </a:r>
            <a:endParaRPr sz="2000" b="1">
              <a:solidFill>
                <a:schemeClr val="dk2"/>
              </a:solidFill>
            </a:endParaRPr>
          </a:p>
        </p:txBody>
      </p:sp>
      <p:sp>
        <p:nvSpPr>
          <p:cNvPr id="482" name="Google Shape;482;p50"/>
          <p:cNvSpPr txBox="1"/>
          <p:nvPr/>
        </p:nvSpPr>
        <p:spPr>
          <a:xfrm>
            <a:off x="9033067" y="1404767"/>
            <a:ext cx="281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chemeClr val="dk2"/>
                </a:solidFill>
              </a:rPr>
              <a:t>MT Bench 7B: 6.69	 </a:t>
            </a:r>
            <a:endParaRPr sz="2000" b="1">
              <a:solidFill>
                <a:schemeClr val="dk2"/>
              </a:solidFill>
            </a:endParaRPr>
          </a:p>
        </p:txBody>
      </p:sp>
      <p:sp>
        <p:nvSpPr>
          <p:cNvPr id="483" name="Google Shape;483;p50"/>
          <p:cNvSpPr txBox="1"/>
          <p:nvPr/>
        </p:nvSpPr>
        <p:spPr>
          <a:xfrm>
            <a:off x="3544851" y="3779767"/>
            <a:ext cx="281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chemeClr val="dk2"/>
                </a:solidFill>
              </a:rPr>
              <a:t>MT Bench 13B: 6.08	 </a:t>
            </a:r>
            <a:endParaRPr sz="2000" b="1">
              <a:solidFill>
                <a:schemeClr val="dk2"/>
              </a:solidFill>
            </a:endParaRPr>
          </a:p>
        </p:txBody>
      </p:sp>
      <p:sp>
        <p:nvSpPr>
          <p:cNvPr id="484" name="Google Shape;484;p50"/>
          <p:cNvSpPr txBox="1"/>
          <p:nvPr/>
        </p:nvSpPr>
        <p:spPr>
          <a:xfrm>
            <a:off x="9465751" y="4062001"/>
            <a:ext cx="281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chemeClr val="dk2"/>
                </a:solidFill>
              </a:rPr>
              <a:t>MT Bench 12B: 3.28	 </a:t>
            </a:r>
            <a:endParaRPr sz="2000" b="1">
              <a:solidFill>
                <a:schemeClr val="dk2"/>
              </a:solidFill>
            </a:endParaRPr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F4AE2E6F-5600-61C8-40F5-FEE1FD90FEEE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1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OpenAssistant: The first open, human instruction dataset</a:t>
            </a:r>
            <a:endParaRPr/>
          </a:p>
        </p:txBody>
      </p:sp>
      <p:sp>
        <p:nvSpPr>
          <p:cNvPr id="490" name="Google Shape;490;p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733" i="1"/>
              <a:t>“In an effort to democratize research on large-scale alignment, we release OpenAssistant Conversations (OASST1), a human-generated, human-annotated assistant-style conversation corpus consisting of </a:t>
            </a:r>
            <a:r>
              <a:rPr lang="en" sz="1733" b="1" i="1"/>
              <a:t>161,443 messages</a:t>
            </a:r>
            <a:r>
              <a:rPr lang="en" sz="1733" i="1"/>
              <a:t> in </a:t>
            </a:r>
            <a:r>
              <a:rPr lang="en" sz="1733" b="1" i="1"/>
              <a:t>35 different languages</a:t>
            </a:r>
            <a:r>
              <a:rPr lang="en" sz="1733" i="1"/>
              <a:t>, annotated with 461,292 quality ratings, resulting in over 10,000 fully annotated conversation trees. The corpus is a product of a worldwide crowd-sourcing effort involving over </a:t>
            </a:r>
            <a:r>
              <a:rPr lang="en" sz="1733" b="1" i="1"/>
              <a:t>13,500 volunteers</a:t>
            </a:r>
            <a:r>
              <a:rPr lang="en" sz="1733" i="1"/>
              <a:t>.”</a:t>
            </a:r>
            <a:endParaRPr sz="1733" i="1"/>
          </a:p>
          <a:p>
            <a:pPr marL="0" indent="0">
              <a:spcBef>
                <a:spcPts val="1600"/>
              </a:spcBef>
              <a:buNone/>
            </a:pPr>
            <a:r>
              <a:rPr lang="en" sz="1733"/>
              <a:t>April 15</a:t>
            </a:r>
            <a:r>
              <a:rPr lang="en" sz="1733" baseline="30000" dirty="0"/>
              <a:t>th</a:t>
            </a:r>
            <a:r>
              <a:rPr lang="en" sz="1733" dirty="0"/>
              <a:t>,</a:t>
            </a:r>
            <a:r>
              <a:rPr lang="en" sz="1733"/>
              <a:t> 2023</a:t>
            </a:r>
            <a:endParaRPr sz="1733"/>
          </a:p>
          <a:p>
            <a:pPr indent="-423323">
              <a:spcBef>
                <a:spcPts val="1600"/>
              </a:spcBef>
              <a:buSzPts val="1400"/>
            </a:pPr>
            <a:r>
              <a:rPr lang="en" sz="1867"/>
              <a:t>Used extensively in future models.</a:t>
            </a:r>
            <a:endParaRPr sz="1867"/>
          </a:p>
          <a:p>
            <a:pPr indent="-423323">
              <a:buSzPts val="1400"/>
            </a:pPr>
            <a:r>
              <a:rPr lang="en" sz="1867"/>
              <a:t>Still the only human dataset of this size to be released.</a:t>
            </a:r>
            <a:endParaRPr sz="1867"/>
          </a:p>
          <a:p>
            <a:pPr indent="-423323">
              <a:buSzPts val="1400"/>
            </a:pPr>
            <a:r>
              <a:rPr lang="en" sz="1867"/>
              <a:t>OpenAssistant and others trained the popular models with it.</a:t>
            </a:r>
            <a:endParaRPr sz="1867"/>
          </a:p>
          <a:p>
            <a:pPr indent="-423323">
              <a:buSzPts val="1400"/>
            </a:pPr>
            <a:r>
              <a:rPr lang="en" sz="1867"/>
              <a:t>(released fine-tuned models too!)</a:t>
            </a:r>
            <a:endParaRPr sz="1867"/>
          </a:p>
        </p:txBody>
      </p:sp>
      <p:pic>
        <p:nvPicPr>
          <p:cNvPr id="492" name="Google Shape;4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433" y="2855749"/>
            <a:ext cx="1916967" cy="191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1"/>
          <p:cNvSpPr txBox="1"/>
          <p:nvPr/>
        </p:nvSpPr>
        <p:spPr>
          <a:xfrm>
            <a:off x="0" y="6085633"/>
            <a:ext cx="83988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>
                <a:solidFill>
                  <a:schemeClr val="dk2"/>
                </a:solidFill>
              </a:rPr>
              <a:t>Dataset: </a:t>
            </a:r>
            <a:r>
              <a:rPr lang="en" sz="1333" u="sng">
                <a:solidFill>
                  <a:schemeClr val="hlink"/>
                </a:solidFill>
                <a:hlinkClick r:id="rId4"/>
              </a:rPr>
              <a:t>https://huggingface.co/datasets/OpenAssistant/oasst1</a:t>
            </a:r>
            <a:r>
              <a:rPr lang="en" sz="1333">
                <a:solidFill>
                  <a:schemeClr val="dk2"/>
                </a:solidFill>
              </a:rPr>
              <a:t>  </a:t>
            </a:r>
            <a:endParaRPr sz="1333">
              <a:solidFill>
                <a:schemeClr val="dk2"/>
              </a:solidFill>
            </a:endParaRPr>
          </a:p>
          <a:p>
            <a:r>
              <a:rPr lang="en" sz="1333">
                <a:solidFill>
                  <a:schemeClr val="dk2"/>
                </a:solidFill>
              </a:rPr>
              <a:t>Paper: </a:t>
            </a:r>
            <a:r>
              <a:rPr lang="en" sz="1333" u="sng">
                <a:solidFill>
                  <a:schemeClr val="hlink"/>
                </a:solidFill>
                <a:hlinkClick r:id="rId5"/>
              </a:rPr>
              <a:t>https://arxiv.org/abs/2304.07327</a:t>
            </a:r>
            <a:r>
              <a:rPr lang="en" sz="1333">
                <a:solidFill>
                  <a:schemeClr val="dk2"/>
                </a:solidFill>
              </a:rPr>
              <a:t> 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56AE97E6-14E4-75A1-F695-BD51D78C1692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>
                <a:ea typeface="Open Sans Extrabold"/>
                <a:cs typeface="Microsoft New Tai Lue"/>
              </a:rPr>
              <a:t>StableVicuna</a:t>
            </a:r>
            <a:endParaRPr lang="">
              <a:ea typeface="Open Sans Extrabold"/>
              <a:cs typeface="Microsoft New Tai Lue"/>
            </a:endParaRPr>
          </a:p>
        </p:txBody>
      </p:sp>
      <p:sp>
        <p:nvSpPr>
          <p:cNvPr id="499" name="Google Shape;499;p5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000" dirty="0"/>
              <a:t>28</a:t>
            </a:r>
            <a:r>
              <a:rPr lang="en" sz="2000" baseline="30000" dirty="0"/>
              <a:t>th</a:t>
            </a:r>
            <a:r>
              <a:rPr lang="en" sz="2000" dirty="0"/>
              <a:t> April, 2023</a:t>
            </a:r>
            <a:endParaRPr sz="2000"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>
                <a:ea typeface="Open Sans Extrabold"/>
                <a:cs typeface="Microsoft New Tai Lue"/>
              </a:rPr>
              <a:t>The first open source RLHF model</a:t>
            </a: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Trained with proximal policy optimization (PPO) on popular datasets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OAsst1 dataset for SFT + PPO</a:t>
            </a:r>
            <a:endParaRPr dirty="0"/>
          </a:p>
          <a:p>
            <a:r>
              <a:rPr lang="en" dirty="0"/>
              <a:t>Anthropic HH + Stanford Human Preferences (SHP) for RL</a:t>
            </a:r>
            <a:endParaRPr lang=""/>
          </a:p>
        </p:txBody>
      </p:sp>
      <p:pic>
        <p:nvPicPr>
          <p:cNvPr id="501" name="Google Shape;5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7501" y="1"/>
            <a:ext cx="2434500" cy="24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2"/>
          <p:cNvSpPr txBox="1"/>
          <p:nvPr/>
        </p:nvSpPr>
        <p:spPr>
          <a:xfrm>
            <a:off x="0" y="6085633"/>
            <a:ext cx="83988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>
                <a:solidFill>
                  <a:schemeClr val="dk2"/>
                </a:solidFill>
              </a:rPr>
              <a:t>Model: </a:t>
            </a:r>
            <a:r>
              <a:rPr lang="en" sz="1333" u="sng">
                <a:solidFill>
                  <a:schemeClr val="hlink"/>
                </a:solidFill>
                <a:hlinkClick r:id="rId4"/>
              </a:rPr>
              <a:t>https://huggingface.co/CarperAI/stable-vicuna-13b-delta</a:t>
            </a:r>
            <a:r>
              <a:rPr lang="en" sz="1333">
                <a:solidFill>
                  <a:schemeClr val="dk2"/>
                </a:solidFill>
              </a:rPr>
              <a:t>  </a:t>
            </a:r>
            <a:endParaRPr sz="1333">
              <a:solidFill>
                <a:schemeClr val="dk2"/>
              </a:solidFill>
            </a:endParaRPr>
          </a:p>
          <a:p>
            <a:r>
              <a:rPr lang="en" sz="1333">
                <a:solidFill>
                  <a:schemeClr val="dk2"/>
                </a:solidFill>
              </a:rPr>
              <a:t>Blog: </a:t>
            </a:r>
            <a:r>
              <a:rPr lang="en" sz="1333" u="sng">
                <a:solidFill>
                  <a:schemeClr val="hlink"/>
                </a:solidFill>
                <a:hlinkClick r:id="rId5"/>
              </a:rPr>
              <a:t>https://stability.ai/news/stablevicuna-open-source-rlhf-chatbot</a:t>
            </a:r>
            <a:r>
              <a:rPr lang="en" sz="1333">
                <a:solidFill>
                  <a:schemeClr val="dk2"/>
                </a:solidFill>
              </a:rPr>
              <a:t> 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4AE5ED6C-7813-8761-7840-CFAD84B727B4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 err="1">
                <a:ea typeface="Open Sans Extrabold"/>
                <a:cs typeface="Microsoft New Tai Lue"/>
              </a:rPr>
              <a:t>QLoRA</a:t>
            </a:r>
          </a:p>
        </p:txBody>
      </p:sp>
      <p:sp>
        <p:nvSpPr>
          <p:cNvPr id="519" name="Google Shape;519;p54"/>
          <p:cNvSpPr txBox="1">
            <a:spLocks noGrp="1"/>
          </p:cNvSpPr>
          <p:nvPr>
            <p:ph type="body" idx="1"/>
          </p:nvPr>
        </p:nvSpPr>
        <p:spPr>
          <a:xfrm>
            <a:off x="267600" y="1821800"/>
            <a:ext cx="5970800" cy="42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/>
              <a:t>LoRA: Low Rank Adaptation</a:t>
            </a:r>
            <a:endParaRPr b="1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133"/>
              <a:t>Popular tool for fine-tuning models with lower memory consumption.</a:t>
            </a:r>
            <a:endParaRPr sz="2133"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/>
              <a:t>QLoRA: LoRA + quantized base model </a:t>
            </a:r>
            <a:r>
              <a:rPr lang="en" b="1" dirty="0"/>
              <a:t>(+</a:t>
            </a:r>
            <a:r>
              <a:rPr lang="en" b="1"/>
              <a:t> paging and double quantization)</a:t>
            </a:r>
            <a:endParaRPr b="1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133"/>
              <a:t>Further reduce memory consumption of fine-tuning while (mostly) maintaining performance</a:t>
            </a:r>
            <a:endParaRPr sz="2133"/>
          </a:p>
          <a:p>
            <a:pPr marL="0" indent="0">
              <a:buNone/>
            </a:pPr>
            <a:endParaRPr b="1"/>
          </a:p>
        </p:txBody>
      </p:sp>
      <p:sp>
        <p:nvSpPr>
          <p:cNvPr id="523" name="Google Shape;523;p54"/>
          <p:cNvSpPr txBox="1"/>
          <p:nvPr/>
        </p:nvSpPr>
        <p:spPr>
          <a:xfrm>
            <a:off x="6724800" y="4370034"/>
            <a:ext cx="5051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chemeClr val="dk2"/>
                </a:solidFill>
              </a:rPr>
              <a:t>Approximate VRAM requirements.</a:t>
            </a:r>
            <a:endParaRPr sz="1600">
              <a:solidFill>
                <a:schemeClr val="dk2"/>
              </a:solidFill>
            </a:endParaRPr>
          </a:p>
          <a:p>
            <a:r>
              <a:rPr lang="en" sz="1067">
                <a:solidFill>
                  <a:schemeClr val="dk2"/>
                </a:solidFill>
              </a:rPr>
              <a:t>Source: </a:t>
            </a:r>
            <a:r>
              <a:rPr lang="en" sz="1067" u="sng">
                <a:solidFill>
                  <a:schemeClr val="hlink"/>
                </a:solidFill>
                <a:hlinkClick r:id="rId3"/>
              </a:rPr>
              <a:t>https://github.com/hiyouga/LLaMA-Factory#hardware-requirement</a:t>
            </a:r>
            <a:r>
              <a:rPr lang="en" sz="1067">
                <a:solidFill>
                  <a:schemeClr val="dk2"/>
                </a:solidFill>
              </a:rPr>
              <a:t> </a:t>
            </a:r>
            <a:endParaRPr sz="1067">
              <a:solidFill>
                <a:schemeClr val="dk2"/>
              </a:solidFill>
            </a:endParaRPr>
          </a:p>
        </p:txBody>
      </p:sp>
      <p:pic>
        <p:nvPicPr>
          <p:cNvPr id="524" name="Google Shape;52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3867" y="2079701"/>
            <a:ext cx="5547200" cy="23858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B3CA5238-E11E-0F41-EAE1-F0E3E1AF3B59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>
                <a:ea typeface="Open Sans Extrabold"/>
                <a:cs typeface="Microsoft New Tai Lue"/>
              </a:rPr>
              <a:t>Guanaco</a:t>
            </a:r>
            <a:endParaRPr lang="">
              <a:ea typeface="Open Sans Extrabold"/>
              <a:cs typeface="Microsoft New Tai Lue"/>
            </a:endParaRPr>
          </a:p>
        </p:txBody>
      </p:sp>
      <p:sp>
        <p:nvSpPr>
          <p:cNvPr id="530" name="Google Shape;530;p55"/>
          <p:cNvSpPr txBox="1">
            <a:spLocks noGrp="1"/>
          </p:cNvSpPr>
          <p:nvPr>
            <p:ph type="body" idx="1"/>
          </p:nvPr>
        </p:nvSpPr>
        <p:spPr>
          <a:xfrm>
            <a:off x="267600" y="1436914"/>
            <a:ext cx="6212786" cy="465488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000" dirty="0">
                <a:cs typeface="Microsoft New Tai Lue"/>
              </a:rPr>
              <a:t>23</a:t>
            </a:r>
            <a:r>
              <a:rPr lang="en" sz="2000" baseline="30000" dirty="0">
                <a:cs typeface="Microsoft New Tai Lue"/>
              </a:rPr>
              <a:t>rd</a:t>
            </a:r>
            <a:r>
              <a:rPr lang="en" sz="2000" dirty="0">
                <a:cs typeface="Microsoft New Tai Lue"/>
              </a:rPr>
              <a:t> May, 2023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dirty="0">
              <a:cs typeface="Microsoft New Tai Lue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>
                <a:cs typeface="Microsoft New Tai Lue"/>
              </a:rPr>
              <a:t>First models trained with QLoRA + quality filtered Open Assistant dataset.</a:t>
            </a:r>
            <a:endParaRPr lang="">
              <a:cs typeface="Microsoft New Tai Lue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i="1" dirty="0">
                <a:cs typeface="Microsoft New Tai Lue"/>
              </a:rPr>
              <a:t>Both</a:t>
            </a:r>
            <a:r>
              <a:rPr lang="en" dirty="0">
                <a:cs typeface="Microsoft New Tai Lue"/>
              </a:rPr>
              <a:t> the dataset and QLoRA method are still regularly used</a:t>
            </a:r>
            <a:endParaRPr lang="">
              <a:cs typeface="Microsoft New Tai Lue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da-DK" sz="2400" dirty="0">
                <a:cs typeface="Microsoft New Tai Lue"/>
              </a:rPr>
              <a:t>MT </a:t>
            </a:r>
            <a:r>
              <a:rPr lang="da-DK" sz="2400" dirty="0" err="1">
                <a:cs typeface="Microsoft New Tai Lue"/>
              </a:rPr>
              <a:t>Bench</a:t>
            </a:r>
            <a:r>
              <a:rPr lang="da-DK" sz="2400" dirty="0">
                <a:cs typeface="Microsoft New Tai Lue"/>
              </a:rPr>
              <a:t>: 6.88</a:t>
            </a:r>
            <a:endParaRPr lang="">
              <a:cs typeface="Microsoft New Tai Lue"/>
            </a:endParaRPr>
          </a:p>
          <a:p>
            <a:pPr marL="0" indent="0">
              <a:buNone/>
            </a:pPr>
            <a:endParaRPr b="1"/>
          </a:p>
        </p:txBody>
      </p:sp>
      <p:sp>
        <p:nvSpPr>
          <p:cNvPr id="533" name="Google Shape;533;p55"/>
          <p:cNvSpPr txBox="1"/>
          <p:nvPr/>
        </p:nvSpPr>
        <p:spPr>
          <a:xfrm>
            <a:off x="0" y="5790801"/>
            <a:ext cx="83988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>
                <a:solidFill>
                  <a:schemeClr val="dk2"/>
                </a:solidFill>
              </a:rPr>
              <a:t>Paper: </a:t>
            </a:r>
            <a:r>
              <a:rPr lang="en" sz="1333" u="sng">
                <a:solidFill>
                  <a:schemeClr val="hlink"/>
                </a:solidFill>
                <a:hlinkClick r:id="rId3"/>
              </a:rPr>
              <a:t>https://arxiv.org/abs/2305.14314</a:t>
            </a:r>
            <a:r>
              <a:rPr lang="en" sz="1333">
                <a:solidFill>
                  <a:schemeClr val="dk2"/>
                </a:solidFill>
              </a:rPr>
              <a:t> </a:t>
            </a:r>
            <a:endParaRPr sz="1333">
              <a:solidFill>
                <a:schemeClr val="dk2"/>
              </a:solidFill>
            </a:endParaRPr>
          </a:p>
          <a:p>
            <a:r>
              <a:rPr lang="en" sz="1333">
                <a:solidFill>
                  <a:schemeClr val="dk2"/>
                </a:solidFill>
              </a:rPr>
              <a:t>Dataset: </a:t>
            </a:r>
            <a:r>
              <a:rPr lang="en" sz="1333" u="sng">
                <a:solidFill>
                  <a:schemeClr val="hlink"/>
                </a:solidFill>
                <a:hlinkClick r:id="rId4"/>
              </a:rPr>
              <a:t>https://huggingface.co/datasets/timdettmers/openassistant-guanaco</a:t>
            </a:r>
            <a:r>
              <a:rPr lang="en" sz="1333">
                <a:solidFill>
                  <a:schemeClr val="dk2"/>
                </a:solidFill>
              </a:rPr>
              <a:t>  </a:t>
            </a:r>
            <a:endParaRPr sz="1333">
              <a:solidFill>
                <a:schemeClr val="dk2"/>
              </a:solidFill>
            </a:endParaRPr>
          </a:p>
          <a:p>
            <a:r>
              <a:rPr lang="en" sz="1333">
                <a:solidFill>
                  <a:schemeClr val="dk2"/>
                </a:solidFill>
              </a:rPr>
              <a:t>Model: </a:t>
            </a:r>
            <a:r>
              <a:rPr lang="en" sz="1333" u="sng">
                <a:solidFill>
                  <a:schemeClr val="hlink"/>
                </a:solidFill>
                <a:hlinkClick r:id="rId5"/>
              </a:rPr>
              <a:t>https://huggingface.co/timdettmers/guanaco-65b</a:t>
            </a:r>
            <a:r>
              <a:rPr lang="en" sz="1333">
                <a:solidFill>
                  <a:schemeClr val="dk2"/>
                </a:solidFill>
              </a:rPr>
              <a:t> </a:t>
            </a:r>
            <a:endParaRPr sz="1333">
              <a:solidFill>
                <a:schemeClr val="dk2"/>
              </a:solidFill>
            </a:endParaRPr>
          </a:p>
        </p:txBody>
      </p:sp>
      <p:pic>
        <p:nvPicPr>
          <p:cNvPr id="534" name="Google Shape;53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1601" y="2169701"/>
            <a:ext cx="5680401" cy="229675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/>
        </p:nvSpPr>
        <p:spPr>
          <a:xfrm>
            <a:off x="9022000" y="4370033"/>
            <a:ext cx="2754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chemeClr val="dk2"/>
                </a:solidFill>
              </a:rPr>
              <a:t>Image credit: Tim Dettmers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3CAB8F23-7407-C5D6-0879-7E078D41B986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  <p:pic>
        <p:nvPicPr>
          <p:cNvPr id="3" name="Picture 2" descr="Guanaco">
            <a:extLst>
              <a:ext uri="{FF2B5EF4-FFF2-40B4-BE49-F238E27FC236}">
                <a16:creationId xmlns:a16="http://schemas.microsoft.com/office/drawing/2014/main" id="{5A1373F7-F0DD-4BAC-DF5A-018B649F6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7913" y="337750"/>
            <a:ext cx="1713471" cy="17546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Do LoRA methods work with RL?</a:t>
            </a:r>
            <a:endParaRPr/>
          </a:p>
        </p:txBody>
      </p:sp>
      <p:sp>
        <p:nvSpPr>
          <p:cNvPr id="550" name="Google Shape;550;p5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Big exploration in late </a:t>
            </a:r>
            <a:r>
              <a:rPr lang="en" dirty="0"/>
              <a:t>May</a:t>
            </a:r>
            <a:r>
              <a:rPr lang="en"/>
              <a:t> / summer 2023</a:t>
            </a:r>
            <a:endParaRPr/>
          </a:p>
          <a:p>
            <a:r>
              <a:rPr lang="en"/>
              <a:t>Few models that “splashed” trained this way</a:t>
            </a:r>
            <a:endParaRPr/>
          </a:p>
          <a:p>
            <a:r>
              <a:rPr lang="en"/>
              <a:t>Likely not a fundamental limitation, but is tricky hyperparameter space</a:t>
            </a:r>
            <a:endParaRPr/>
          </a:p>
        </p:txBody>
      </p:sp>
      <p:pic>
        <p:nvPicPr>
          <p:cNvPr id="551" name="Google Shape;5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301" y="3281200"/>
            <a:ext cx="3834735" cy="287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200" y="3176432"/>
            <a:ext cx="4112000" cy="30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6A49F6A6-C1B9-6590-DF63-E94BAAB2DC09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B049A905-6E8E-EA65-5935-387423D4E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422" y="513168"/>
            <a:ext cx="10250001" cy="63519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58547-ABCF-A64A-A0DA-B6E3521E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7391C-2F0E-0DFE-242F-6F3CB23C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B7419-504E-C14D-F401-1858B22C1A76}"/>
              </a:ext>
            </a:extLst>
          </p:cNvPr>
          <p:cNvSpPr txBox="1"/>
          <p:nvPr/>
        </p:nvSpPr>
        <p:spPr>
          <a:xfrm>
            <a:off x="218037" y="6429117"/>
            <a:ext cx="8271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Vered Shwartz, Everything you wanted to know about ChatGPT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9589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0"/>
          <p:cNvSpPr txBox="1">
            <a:spLocks noGrp="1"/>
          </p:cNvSpPr>
          <p:nvPr>
            <p:ph type="title"/>
          </p:nvPr>
        </p:nvSpPr>
        <p:spPr>
          <a:xfrm>
            <a:off x="415600" y="1742333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Getting RLHF to work</a:t>
            </a:r>
            <a:endParaRPr/>
          </a:p>
        </p:txBody>
      </p:sp>
      <p:pic>
        <p:nvPicPr>
          <p:cNvPr id="659" name="Google Shape;6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" y="3202759"/>
            <a:ext cx="12192004" cy="3655243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02AA766C-4598-9EC7-9D54-7C1A4085F6DF}"/>
              </a:ext>
            </a:extLst>
          </p:cNvPr>
          <p:cNvSpPr txBox="1">
            <a:spLocks/>
          </p:cNvSpPr>
          <p:nvPr/>
        </p:nvSpPr>
        <p:spPr>
          <a:xfrm>
            <a:off x="8085494" y="2686948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>
                <a:ea typeface="Open Sans Extrabold"/>
                <a:cs typeface="Microsoft New Tai Lue"/>
              </a:rPr>
              <a:t>RLHF without online humans in the loop</a:t>
            </a:r>
            <a:endParaRPr lang="en" dirty="0"/>
          </a:p>
        </p:txBody>
      </p:sp>
      <p:sp>
        <p:nvSpPr>
          <p:cNvPr id="731" name="Google Shape;731;p76"/>
          <p:cNvSpPr txBox="1">
            <a:spLocks noGrp="1"/>
          </p:cNvSpPr>
          <p:nvPr>
            <p:ph type="body" idx="1"/>
          </p:nvPr>
        </p:nvSpPr>
        <p:spPr>
          <a:xfrm>
            <a:off x="374100" y="2539251"/>
            <a:ext cx="11360800" cy="32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/>
              <a:t>Direct Preference Optimization (DPO)</a:t>
            </a:r>
            <a:endParaRPr b="1" dirty="0"/>
          </a:p>
          <a:p>
            <a:pPr marL="0" indent="0">
              <a:buNone/>
            </a:pPr>
            <a:endParaRPr b="1" dirty="0"/>
          </a:p>
          <a:p>
            <a:pPr marL="0" indent="0">
              <a:buNone/>
            </a:pPr>
            <a:r>
              <a:rPr lang="en" dirty="0"/>
              <a:t>May 29</a:t>
            </a:r>
            <a:r>
              <a:rPr lang="en" baseline="30000" dirty="0"/>
              <a:t>th</a:t>
            </a:r>
            <a:r>
              <a:rPr lang="en" dirty="0"/>
              <a:t>, 2023</a:t>
            </a:r>
            <a:endParaRPr dirty="0"/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600" y="1637501"/>
            <a:ext cx="3442925" cy="445427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5" name="Google Shape;73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67" y="4588767"/>
            <a:ext cx="5223539" cy="184323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6"/>
          <p:cNvSpPr txBox="1"/>
          <p:nvPr/>
        </p:nvSpPr>
        <p:spPr>
          <a:xfrm>
            <a:off x="0" y="6365600"/>
            <a:ext cx="3656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Rafailov, Sharma, Mitchell et al. 2023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E0E5EE77-C2ED-69D9-6A35-F86A35E0F2CC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RLHF phase: Zephyr β</a:t>
            </a:r>
            <a:endParaRPr/>
          </a:p>
        </p:txBody>
      </p:sp>
      <p:sp>
        <p:nvSpPr>
          <p:cNvPr id="761" name="Google Shape;761;p7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177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8965" indent="-456565"/>
            <a:r>
              <a:rPr lang="en" dirty="0">
                <a:cs typeface="Microsoft New Tai Lue"/>
              </a:rPr>
              <a:t>First model to make a splash with DPO!</a:t>
            </a:r>
            <a:endParaRPr dirty="0">
              <a:cs typeface="Microsoft New Tai Lue"/>
            </a:endParaRPr>
          </a:p>
          <a:p>
            <a:pPr marL="608965" indent="-456565"/>
            <a:r>
              <a:rPr lang="en" dirty="0">
                <a:cs typeface="Microsoft New Tai Lue"/>
              </a:rPr>
              <a:t>Fine-tune of Mistral 7B with UltraFeedback dataset</a:t>
            </a:r>
            <a:endParaRPr lang="">
              <a:cs typeface="Microsoft New Tai Lue"/>
            </a:endParaRPr>
          </a:p>
          <a:p>
            <a:pPr marL="608965" indent="-456565"/>
            <a:r>
              <a:rPr lang="en" dirty="0">
                <a:cs typeface="Microsoft New Tai Lue"/>
              </a:rPr>
              <a:t>MT Bench: 7.34</a:t>
            </a:r>
            <a:endParaRPr dirty="0">
              <a:cs typeface="Microsoft New Tai Lue"/>
            </a:endParaRPr>
          </a:p>
        </p:txBody>
      </p:sp>
      <p:pic>
        <p:nvPicPr>
          <p:cNvPr id="763" name="Google Shape;7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502" y="1856863"/>
            <a:ext cx="5978503" cy="1849167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9"/>
          <p:cNvSpPr txBox="1"/>
          <p:nvPr/>
        </p:nvSpPr>
        <p:spPr>
          <a:xfrm>
            <a:off x="0" y="6217633"/>
            <a:ext cx="83988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>
                <a:solidFill>
                  <a:schemeClr val="dk2"/>
                </a:solidFill>
              </a:rPr>
              <a:t>UltraFeedback: </a:t>
            </a:r>
            <a:r>
              <a:rPr lang="en" sz="1333" u="sng">
                <a:solidFill>
                  <a:schemeClr val="hlink"/>
                </a:solidFill>
                <a:hlinkClick r:id="rId4"/>
              </a:rPr>
              <a:t>https://arxiv.org/abs/2310.01377</a:t>
            </a:r>
            <a:r>
              <a:rPr lang="en" sz="1333">
                <a:solidFill>
                  <a:schemeClr val="dk2"/>
                </a:solidFill>
              </a:rPr>
              <a:t>  </a:t>
            </a:r>
            <a:endParaRPr sz="1333">
              <a:solidFill>
                <a:schemeClr val="dk2"/>
              </a:solidFill>
            </a:endParaRPr>
          </a:p>
          <a:p>
            <a:r>
              <a:rPr lang="en" sz="1333">
                <a:solidFill>
                  <a:schemeClr val="dk2"/>
                </a:solidFill>
              </a:rPr>
              <a:t>Model: </a:t>
            </a:r>
            <a:r>
              <a:rPr lang="en" sz="1333" u="sng">
                <a:solidFill>
                  <a:schemeClr val="hlink"/>
                </a:solidFill>
                <a:hlinkClick r:id="rId5"/>
              </a:rPr>
              <a:t>https://huggingface.co/HuggingFaceH4/zephyr-7b-beta</a:t>
            </a:r>
            <a:r>
              <a:rPr lang="en" sz="1333">
                <a:solidFill>
                  <a:schemeClr val="dk2"/>
                </a:solidFill>
              </a:rPr>
              <a:t> 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BAF467FD-29E7-44A4-DAEB-DB954F835FA8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RLHF phase: </a:t>
            </a:r>
            <a:r>
              <a:rPr lang="en" dirty="0"/>
              <a:t>Tülu</a:t>
            </a:r>
            <a:r>
              <a:rPr lang="en"/>
              <a:t> 2</a:t>
            </a:r>
            <a:endParaRPr/>
          </a:p>
        </p:txBody>
      </p:sp>
      <p:sp>
        <p:nvSpPr>
          <p:cNvPr id="770" name="Google Shape;770;p8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77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8965" indent="-456565"/>
            <a:r>
              <a:rPr lang="en" dirty="0">
                <a:cs typeface="Microsoft New Tai Lue"/>
              </a:rPr>
              <a:t>First model to scale DPO to 70 billion parameters!</a:t>
            </a:r>
            <a:endParaRPr dirty="0">
              <a:cs typeface="Microsoft New Tai Lue"/>
            </a:endParaRPr>
          </a:p>
          <a:p>
            <a:pPr marL="608965" indent="-456565"/>
            <a:r>
              <a:rPr lang="en" dirty="0">
                <a:cs typeface="Microsoft New Tai Lue"/>
              </a:rPr>
              <a:t>Strongly validated the Zephyr results</a:t>
            </a:r>
            <a:endParaRPr lang="">
              <a:cs typeface="Microsoft New Tai Lue"/>
            </a:endParaRPr>
          </a:p>
          <a:p>
            <a:pPr marL="608965" indent="-456565"/>
            <a:r>
              <a:rPr lang="en" dirty="0">
                <a:cs typeface="Microsoft New Tai Lue"/>
              </a:rPr>
              <a:t>MT Bench: 7.89</a:t>
            </a:r>
            <a:endParaRPr dirty="0">
              <a:cs typeface="Microsoft New Tai Lue"/>
            </a:endParaRPr>
          </a:p>
        </p:txBody>
      </p:sp>
      <p:sp>
        <p:nvSpPr>
          <p:cNvPr id="772" name="Google Shape;772;p80"/>
          <p:cNvSpPr txBox="1"/>
          <p:nvPr/>
        </p:nvSpPr>
        <p:spPr>
          <a:xfrm>
            <a:off x="0" y="6217633"/>
            <a:ext cx="8398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>
                <a:solidFill>
                  <a:schemeClr val="dk2"/>
                </a:solidFill>
              </a:rPr>
              <a:t>Model: </a:t>
            </a:r>
            <a:r>
              <a:rPr lang="en" sz="1333" u="sng">
                <a:solidFill>
                  <a:schemeClr val="hlink"/>
                </a:solidFill>
                <a:hlinkClick r:id="rId3"/>
              </a:rPr>
              <a:t>https://huggingface.co/allenai/tulu-2-dpo-70b</a:t>
            </a:r>
            <a:r>
              <a:rPr lang="en" sz="1333">
                <a:solidFill>
                  <a:schemeClr val="dk2"/>
                </a:solidFill>
              </a:rPr>
              <a:t> </a:t>
            </a:r>
            <a:endParaRPr sz="1333">
              <a:solidFill>
                <a:schemeClr val="dk2"/>
              </a:solidFill>
            </a:endParaRPr>
          </a:p>
        </p:txBody>
      </p:sp>
      <p:pic>
        <p:nvPicPr>
          <p:cNvPr id="773" name="Google Shape;77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134" y="1779701"/>
            <a:ext cx="5719865" cy="176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1269CA57-88E0-DAE7-B517-499B431FC9D2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300" y="5892700"/>
            <a:ext cx="463867" cy="463867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82"/>
          <p:cNvSpPr txBox="1">
            <a:spLocks noGrp="1"/>
          </p:cNvSpPr>
          <p:nvPr>
            <p:ph type="title"/>
          </p:nvPr>
        </p:nvSpPr>
        <p:spPr>
          <a:xfrm>
            <a:off x="415600" y="1742367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Modern ecosystem</a:t>
            </a:r>
            <a:endParaRPr/>
          </a:p>
        </p:txBody>
      </p:sp>
      <p:pic>
        <p:nvPicPr>
          <p:cNvPr id="789" name="Google Shape;78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" y="3202759"/>
            <a:ext cx="12192004" cy="3655243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8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3F53BAE0-781C-1387-EAAE-5B74B6A93AE0}"/>
              </a:ext>
            </a:extLst>
          </p:cNvPr>
          <p:cNvSpPr txBox="1">
            <a:spLocks/>
          </p:cNvSpPr>
          <p:nvPr/>
        </p:nvSpPr>
        <p:spPr>
          <a:xfrm>
            <a:off x="8006898" y="2778838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Diversity of models and more players</a:t>
            </a:r>
            <a:endParaRPr/>
          </a:p>
        </p:txBody>
      </p:sp>
      <p:sp>
        <p:nvSpPr>
          <p:cNvPr id="796" name="Google Shape;796;p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411437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Examples:</a:t>
            </a:r>
            <a:endParaRPr lang=""/>
          </a:p>
          <a:p>
            <a:pPr>
              <a:lnSpc>
                <a:spcPct val="150000"/>
              </a:lnSpc>
            </a:pPr>
            <a:r>
              <a:rPr lang="" u="sng">
                <a:solidFill>
                  <a:schemeClr val="hlink"/>
                </a:solidFill>
                <a:hlinkClick r:id="rId3"/>
              </a:rPr>
              <a:t>AI2’s OLMo</a:t>
            </a:r>
            <a:r>
              <a:rPr lang="en"/>
              <a:t>: truly </a:t>
            </a:r>
            <a:r>
              <a:rPr lang="en" i="1"/>
              <a:t>open-source</a:t>
            </a:r>
            <a:r>
              <a:rPr lang="en"/>
              <a:t> models</a:t>
            </a:r>
            <a:endParaRPr lang=""/>
          </a:p>
          <a:p>
            <a:pPr>
              <a:lnSpc>
                <a:spcPct val="150000"/>
              </a:lnSpc>
            </a:pPr>
            <a:r>
              <a:rPr lang="en" u="sng">
                <a:solidFill>
                  <a:schemeClr val="hlink"/>
                </a:solidFill>
                <a:hlinkClick r:id="rId4"/>
              </a:rPr>
              <a:t>Cohere’s Command R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+</a:t>
            </a:r>
            <a:r>
              <a:rPr lang="en" dirty="0"/>
              <a:t>: </a:t>
            </a:r>
            <a:r>
              <a:rPr lang="en"/>
              <a:t>first open model to pass GPT-4 on ChatBotArena</a:t>
            </a:r>
            <a:endParaRPr lang=""/>
          </a:p>
          <a:p>
            <a:pPr>
              <a:lnSpc>
                <a:spcPct val="150000"/>
              </a:lnSpc>
            </a:pPr>
            <a:r>
              <a:rPr lang="en"/>
              <a:t>Multilingual fine-tuning with </a:t>
            </a:r>
            <a:r>
              <a:rPr lang="en" dirty="0"/>
              <a:t>Cohere’s </a:t>
            </a:r>
            <a:r>
              <a:rPr lang="en" u="sng">
                <a:solidFill>
                  <a:schemeClr val="hlink"/>
                </a:solidFill>
                <a:hlinkClick r:id="rId5"/>
              </a:rPr>
              <a:t>Aya</a:t>
            </a:r>
            <a:r>
              <a:rPr lang="en"/>
              <a:t> </a:t>
            </a:r>
            <a:endParaRPr lang=""/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CF498C89-09BB-A4DF-5793-35D4CFC2A160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  <p:pic>
        <p:nvPicPr>
          <p:cNvPr id="805" name="Google Shape;805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1682" y="1677167"/>
            <a:ext cx="7194715" cy="441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6"/>
          <p:cNvSpPr txBox="1">
            <a:spLocks noGrp="1"/>
          </p:cNvSpPr>
          <p:nvPr>
            <p:ph type="title"/>
          </p:nvPr>
        </p:nvSpPr>
        <p:spPr>
          <a:xfrm>
            <a:off x="415600" y="236008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Open vs. closed aligned models</a:t>
            </a:r>
            <a:endParaRPr dirty="0"/>
          </a:p>
        </p:txBody>
      </p:sp>
      <p:sp>
        <p:nvSpPr>
          <p:cNvPr id="818" name="Google Shape;818;p8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820" name="Google Shape;8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35" y="767033"/>
            <a:ext cx="9237331" cy="6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6"/>
          <p:cNvSpPr txBox="1"/>
          <p:nvPr/>
        </p:nvSpPr>
        <p:spPr>
          <a:xfrm>
            <a:off x="8628800" y="283275"/>
            <a:ext cx="3563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 dirty="0">
                <a:solidFill>
                  <a:schemeClr val="hlink"/>
                </a:solidFill>
                <a:hlinkClick r:id="rId4"/>
              </a:rPr>
              <a:t>Image credit</a:t>
            </a:r>
            <a:r>
              <a:rPr lang="en" sz="2400" dirty="0">
                <a:solidFill>
                  <a:schemeClr val="dk2"/>
                </a:solidFill>
              </a:rPr>
              <a:t>:</a:t>
            </a:r>
            <a:endParaRPr sz="2400" dirty="0">
              <a:solidFill>
                <a:schemeClr val="dk2"/>
              </a:solidFill>
            </a:endParaRPr>
          </a:p>
          <a:p>
            <a:r>
              <a:rPr lang="en" sz="2400" dirty="0">
                <a:solidFill>
                  <a:schemeClr val="dk2"/>
                </a:solidFill>
              </a:rPr>
              <a:t>Maxime Labonne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822" name="Google Shape;822;p86"/>
          <p:cNvSpPr/>
          <p:nvPr/>
        </p:nvSpPr>
        <p:spPr>
          <a:xfrm>
            <a:off x="6438467" y="4355767"/>
            <a:ext cx="68000" cy="68000"/>
          </a:xfrm>
          <a:prstGeom prst="ellipse">
            <a:avLst/>
          </a:prstGeom>
          <a:solidFill>
            <a:srgbClr val="31CF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823" name="Google Shape;823;p86"/>
          <p:cNvSpPr txBox="1"/>
          <p:nvPr/>
        </p:nvSpPr>
        <p:spPr>
          <a:xfrm>
            <a:off x="6185367" y="4311967"/>
            <a:ext cx="788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800" b="1">
                <a:solidFill>
                  <a:schemeClr val="dk2"/>
                </a:solidFill>
              </a:rPr>
              <a:t>Tulu 2 70B</a:t>
            </a:r>
            <a:endParaRPr sz="800" b="1">
              <a:solidFill>
                <a:schemeClr val="dk2"/>
              </a:solidFill>
            </a:endParaRPr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E1DB5FE3-CE9C-0E8C-6192-8CB5F3309529}"/>
              </a:ext>
            </a:extLst>
          </p:cNvPr>
          <p:cNvSpPr txBox="1">
            <a:spLocks/>
          </p:cNvSpPr>
          <p:nvPr/>
        </p:nvSpPr>
        <p:spPr>
          <a:xfrm>
            <a:off x="8087764" y="6539509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66EF-7B41-F68F-616E-940723704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/>
              <a:t>The Danish LM Scene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E6612-27F9-0C0B-A1C5-2AD0F45F5CC9}"/>
              </a:ext>
            </a:extLst>
          </p:cNvPr>
          <p:cNvSpPr txBox="1"/>
          <p:nvPr/>
        </p:nvSpPr>
        <p:spPr>
          <a:xfrm>
            <a:off x="96416" y="6412629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/>
                <a:cs typeface="Calibri"/>
                <a:hlinkClick r:id="rId3"/>
              </a:rPr>
              <a:t>Danish Foundation Models (Kenneth Enevoldsen, Lasse Hansen, Rasmus Larsen, Dan </a:t>
            </a:r>
            <a:r>
              <a:rPr lang="en-US" dirty="0" err="1">
                <a:ea typeface="Calibri"/>
                <a:cs typeface="Calibri"/>
                <a:hlinkClick r:id="rId3"/>
              </a:rPr>
              <a:t>Saattrup</a:t>
            </a:r>
            <a:r>
              <a:rPr lang="en-US" dirty="0">
                <a:ea typeface="Calibri"/>
                <a:cs typeface="Calibri"/>
                <a:hlinkClick r:id="rId3"/>
              </a:rPr>
              <a:t> Nielsen, 2024)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0A537-75DB-7649-C099-D67DE2D693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1450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BA5C4-CF1B-05D6-BEDB-ED4E5D12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56A984-8336-08D9-1953-9B63383F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cs typeface="Calibri Light"/>
              </a:rPr>
              <a:t>The ”</a:t>
            </a:r>
            <a:r>
              <a:rPr lang="da-DK" err="1">
                <a:cs typeface="Calibri Light"/>
              </a:rPr>
              <a:t>Early</a:t>
            </a:r>
            <a:r>
              <a:rPr lang="da-DK">
                <a:cs typeface="Calibri Light"/>
              </a:rPr>
              <a:t>" Danish NLP Scene</a:t>
            </a:r>
            <a:endParaRPr lang="da-DK"/>
          </a:p>
        </p:txBody>
      </p:sp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C3C84409-9767-EC6F-9B87-005A5E628B39}"/>
              </a:ext>
            </a:extLst>
          </p:cNvPr>
          <p:cNvCxnSpPr>
            <a:cxnSpLocks/>
          </p:cNvCxnSpPr>
          <p:nvPr/>
        </p:nvCxnSpPr>
        <p:spPr>
          <a:xfrm flipV="1">
            <a:off x="2059709" y="3654468"/>
            <a:ext cx="7869382" cy="60037"/>
          </a:xfrm>
          <a:prstGeom prst="straightConnector1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D340E82-494C-CAE3-F270-AB471B408ED2}"/>
              </a:ext>
            </a:extLst>
          </p:cNvPr>
          <p:cNvSpPr/>
          <p:nvPr/>
        </p:nvSpPr>
        <p:spPr>
          <a:xfrm>
            <a:off x="2000309" y="3654468"/>
            <a:ext cx="118800" cy="120073"/>
          </a:xfrm>
          <a:prstGeom prst="ellipse">
            <a:avLst/>
          </a:prstGeom>
          <a:solidFill>
            <a:srgbClr val="C00000">
              <a:alpha val="86938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4325C9-75E7-C333-2624-A36DE31B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055" y="2144985"/>
            <a:ext cx="632606" cy="680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DB0676-A7F9-03A1-18DF-83E76B1DB943}"/>
              </a:ext>
            </a:extLst>
          </p:cNvPr>
          <p:cNvSpPr txBox="1"/>
          <p:nvPr/>
        </p:nvSpPr>
        <p:spPr>
          <a:xfrm>
            <a:off x="1284417" y="3144314"/>
            <a:ext cx="161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400" b="1">
                <a:solidFill>
                  <a:srgbClr val="C00000"/>
                </a:solidFill>
              </a:rPr>
              <a:t>2017-2018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8D981A-D5AF-C6C7-8EEC-A1BD23EBA5D8}"/>
              </a:ext>
            </a:extLst>
          </p:cNvPr>
          <p:cNvSpPr txBox="1"/>
          <p:nvPr/>
        </p:nvSpPr>
        <p:spPr>
          <a:xfrm>
            <a:off x="1105140" y="2838771"/>
            <a:ext cx="286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/>
              <a:t>Pre-trained models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AC3FE7-EDA5-CD2F-2096-99447778F585}"/>
              </a:ext>
            </a:extLst>
          </p:cNvPr>
          <p:cNvSpPr/>
          <p:nvPr/>
        </p:nvSpPr>
        <p:spPr>
          <a:xfrm>
            <a:off x="3570491" y="3649508"/>
            <a:ext cx="118800" cy="120073"/>
          </a:xfrm>
          <a:prstGeom prst="ellipse">
            <a:avLst/>
          </a:prstGeom>
          <a:solidFill>
            <a:srgbClr val="C00000">
              <a:alpha val="86938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05B83-B937-A984-B69C-FEC9148A98B7}"/>
              </a:ext>
            </a:extLst>
          </p:cNvPr>
          <p:cNvSpPr txBox="1"/>
          <p:nvPr/>
        </p:nvSpPr>
        <p:spPr>
          <a:xfrm>
            <a:off x="2844482" y="4184017"/>
            <a:ext cx="16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/>
              <a:t>Danish BERT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6BEBCE-EA81-9AC3-7012-0ABD22052DCD}"/>
              </a:ext>
            </a:extLst>
          </p:cNvPr>
          <p:cNvSpPr/>
          <p:nvPr/>
        </p:nvSpPr>
        <p:spPr>
          <a:xfrm>
            <a:off x="5091604" y="3642921"/>
            <a:ext cx="118800" cy="120073"/>
          </a:xfrm>
          <a:prstGeom prst="ellipse">
            <a:avLst/>
          </a:prstGeom>
          <a:solidFill>
            <a:srgbClr val="C00000">
              <a:alpha val="86938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452669-E646-D1F4-B99D-38DA0F4BD21A}"/>
              </a:ext>
            </a:extLst>
          </p:cNvPr>
          <p:cNvSpPr txBox="1"/>
          <p:nvPr/>
        </p:nvSpPr>
        <p:spPr>
          <a:xfrm>
            <a:off x="4628830" y="2830355"/>
            <a:ext cx="155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/>
              <a:t>Ælæctra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EE7DE-120F-41C7-5D6B-309395C49D35}"/>
              </a:ext>
            </a:extLst>
          </p:cNvPr>
          <p:cNvSpPr txBox="1"/>
          <p:nvPr/>
        </p:nvSpPr>
        <p:spPr>
          <a:xfrm>
            <a:off x="6182460" y="4184017"/>
            <a:ext cx="16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/>
              <a:t>DFM-Encoder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A948EC-0144-DFFA-FD90-2AF70EAF7A20}"/>
              </a:ext>
            </a:extLst>
          </p:cNvPr>
          <p:cNvSpPr txBox="1"/>
          <p:nvPr/>
        </p:nvSpPr>
        <p:spPr>
          <a:xfrm>
            <a:off x="8256268" y="2833974"/>
            <a:ext cx="16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/>
              <a:t>DanT5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470E14-8CFC-3F03-46E4-4B69FF6C1F7F}"/>
              </a:ext>
            </a:extLst>
          </p:cNvPr>
          <p:cNvSpPr txBox="1"/>
          <p:nvPr/>
        </p:nvSpPr>
        <p:spPr>
          <a:xfrm>
            <a:off x="9423842" y="4132420"/>
            <a:ext cx="16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/>
              <a:t>ChatGPT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C0C112D-B115-52F6-8F8D-9351B64CBF5B}"/>
              </a:ext>
            </a:extLst>
          </p:cNvPr>
          <p:cNvSpPr/>
          <p:nvPr/>
        </p:nvSpPr>
        <p:spPr>
          <a:xfrm>
            <a:off x="9929091" y="3594431"/>
            <a:ext cx="118800" cy="120073"/>
          </a:xfrm>
          <a:prstGeom prst="ellipse">
            <a:avLst/>
          </a:prstGeom>
          <a:solidFill>
            <a:srgbClr val="C00000">
              <a:alpha val="86938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E96F7F-7BEA-9EC0-F647-4636288E450F}"/>
              </a:ext>
            </a:extLst>
          </p:cNvPr>
          <p:cNvSpPr/>
          <p:nvPr/>
        </p:nvSpPr>
        <p:spPr>
          <a:xfrm>
            <a:off x="6981598" y="3621799"/>
            <a:ext cx="118800" cy="120073"/>
          </a:xfrm>
          <a:prstGeom prst="ellipse">
            <a:avLst/>
          </a:prstGeom>
          <a:solidFill>
            <a:srgbClr val="C00000">
              <a:alpha val="86938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0FD4C14-249C-1B4B-5EBB-1A5C667FDE08}"/>
              </a:ext>
            </a:extLst>
          </p:cNvPr>
          <p:cNvSpPr/>
          <p:nvPr/>
        </p:nvSpPr>
        <p:spPr>
          <a:xfrm>
            <a:off x="8622463" y="3612141"/>
            <a:ext cx="118800" cy="120073"/>
          </a:xfrm>
          <a:prstGeom prst="ellipse">
            <a:avLst/>
          </a:prstGeom>
          <a:solidFill>
            <a:srgbClr val="C00000">
              <a:alpha val="86938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9EEEFD-4DF3-9B14-BDD6-81BC3C03728B}"/>
              </a:ext>
            </a:extLst>
          </p:cNvPr>
          <p:cNvSpPr txBox="1"/>
          <p:nvPr/>
        </p:nvSpPr>
        <p:spPr>
          <a:xfrm>
            <a:off x="3106682" y="3795973"/>
            <a:ext cx="927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400" b="1">
                <a:solidFill>
                  <a:srgbClr val="C00000"/>
                </a:solidFill>
              </a:rPr>
              <a:t>2019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264986-88A3-077D-DEB2-AF064AD11361}"/>
              </a:ext>
            </a:extLst>
          </p:cNvPr>
          <p:cNvSpPr txBox="1"/>
          <p:nvPr/>
        </p:nvSpPr>
        <p:spPr>
          <a:xfrm>
            <a:off x="4746595" y="3162830"/>
            <a:ext cx="927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400" b="1">
                <a:solidFill>
                  <a:srgbClr val="C00000"/>
                </a:solidFill>
              </a:rPr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C4ED0-13FA-B83C-398C-353E0C8A531E}"/>
              </a:ext>
            </a:extLst>
          </p:cNvPr>
          <p:cNvSpPr txBox="1"/>
          <p:nvPr/>
        </p:nvSpPr>
        <p:spPr>
          <a:xfrm>
            <a:off x="6563460" y="3795972"/>
            <a:ext cx="927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400" b="1">
                <a:solidFill>
                  <a:srgbClr val="C00000"/>
                </a:solidFill>
              </a:rPr>
              <a:t>2022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029047-A612-E988-2AF8-8A24223107F1}"/>
              </a:ext>
            </a:extLst>
          </p:cNvPr>
          <p:cNvSpPr txBox="1"/>
          <p:nvPr/>
        </p:nvSpPr>
        <p:spPr>
          <a:xfrm>
            <a:off x="8248392" y="3157977"/>
            <a:ext cx="927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400" b="1">
                <a:solidFill>
                  <a:srgbClr val="C00000"/>
                </a:solidFill>
              </a:rPr>
              <a:t>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4AE52F-5944-5D50-72E2-47832DCBC82E}"/>
              </a:ext>
            </a:extLst>
          </p:cNvPr>
          <p:cNvSpPr txBox="1"/>
          <p:nvPr/>
        </p:nvSpPr>
        <p:spPr>
          <a:xfrm>
            <a:off x="9556429" y="3726051"/>
            <a:ext cx="927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400" b="1">
                <a:solidFill>
                  <a:srgbClr val="C00000"/>
                </a:solidFill>
              </a:rPr>
              <a:t>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77008B-B973-D341-D15F-212C83D0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626" y="4514395"/>
            <a:ext cx="600518" cy="60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ømberg NLP's profile picture">
            <a:extLst>
              <a:ext uri="{FF2B5EF4-FFF2-40B4-BE49-F238E27FC236}">
                <a16:creationId xmlns:a16="http://schemas.microsoft.com/office/drawing/2014/main" id="{EACBBC0C-4EC8-9263-4966-1746A38B8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440" y="2287839"/>
            <a:ext cx="496045" cy="4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Lige pilforbindelse 5">
            <a:extLst>
              <a:ext uri="{FF2B5EF4-FFF2-40B4-BE49-F238E27FC236}">
                <a16:creationId xmlns:a16="http://schemas.microsoft.com/office/drawing/2014/main" id="{F5C90265-66CD-2D44-2044-3C893A16B2BD}"/>
              </a:ext>
            </a:extLst>
          </p:cNvPr>
          <p:cNvCxnSpPr>
            <a:cxnSpLocks/>
          </p:cNvCxnSpPr>
          <p:nvPr/>
        </p:nvCxnSpPr>
        <p:spPr>
          <a:xfrm>
            <a:off x="9423842" y="1533900"/>
            <a:ext cx="0" cy="4026391"/>
          </a:xfrm>
          <a:prstGeom prst="straightConnector1">
            <a:avLst/>
          </a:prstGeom>
          <a:ln w="38100">
            <a:solidFill>
              <a:srgbClr val="92D050">
                <a:alpha val="4511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14FDCD-0280-D42A-18A7-FD4A21F076AB}"/>
              </a:ext>
            </a:extLst>
          </p:cNvPr>
          <p:cNvSpPr txBox="1"/>
          <p:nvPr/>
        </p:nvSpPr>
        <p:spPr>
          <a:xfrm>
            <a:off x="6818204" y="1504286"/>
            <a:ext cx="286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/>
              <a:t>Pre-november 2022: </a:t>
            </a:r>
            <a:r>
              <a:rPr lang="en-DK"/>
              <a:t>Encoder-focused (in DK)</a:t>
            </a:r>
          </a:p>
        </p:txBody>
      </p:sp>
      <p:pic>
        <p:nvPicPr>
          <p:cNvPr id="3" name="Picture 6" descr="Danish Foundation Models's profile picture">
            <a:extLst>
              <a:ext uri="{FF2B5EF4-FFF2-40B4-BE49-F238E27FC236}">
                <a16:creationId xmlns:a16="http://schemas.microsoft.com/office/drawing/2014/main" id="{F04425DB-0E22-5B3E-AA5D-3DD5218B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22" y="4468422"/>
            <a:ext cx="646491" cy="6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AD23A9-84BF-12CC-FFBD-57BBE67CEAC0}"/>
              </a:ext>
            </a:extLst>
          </p:cNvPr>
          <p:cNvSpPr txBox="1"/>
          <p:nvPr/>
        </p:nvSpPr>
        <p:spPr>
          <a:xfrm>
            <a:off x="96416" y="6412629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/>
                <a:cs typeface="Calibri"/>
                <a:hlinkClick r:id="rId7"/>
              </a:rPr>
              <a:t>Danish Foundation Models (Kenneth Enevoldsen, Lasse Hansen, Rasmus Larsen, Dan </a:t>
            </a:r>
            <a:r>
              <a:rPr lang="en-US" dirty="0" err="1">
                <a:ea typeface="Calibri"/>
                <a:cs typeface="Calibri"/>
                <a:hlinkClick r:id="rId7"/>
              </a:rPr>
              <a:t>Saattrup</a:t>
            </a:r>
            <a:r>
              <a:rPr lang="en-US" dirty="0">
                <a:ea typeface="Calibri"/>
                <a:cs typeface="Calibri"/>
                <a:hlinkClick r:id="rId7"/>
              </a:rPr>
              <a:t> Nielsen, 2024)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41ACD9-ECE3-200B-FFD7-A3DEC208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72E47-8C57-1516-F710-FF6CE3D5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782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BA5C4-CF1B-05D6-BEDB-ED4E5D12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56A984-8336-08D9-1953-9B63383F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cs typeface="Calibri Light"/>
              </a:rPr>
              <a:t>The (Chat)GPT </a:t>
            </a:r>
            <a:r>
              <a:rPr lang="da-DK" err="1">
                <a:cs typeface="Calibri Light"/>
              </a:rPr>
              <a:t>Effect</a:t>
            </a:r>
            <a:endParaRPr lang="da-DK"/>
          </a:p>
        </p:txBody>
      </p:sp>
      <p:pic>
        <p:nvPicPr>
          <p:cNvPr id="4098" name="Picture 2" descr="Hem">
            <a:extLst>
              <a:ext uri="{FF2B5EF4-FFF2-40B4-BE49-F238E27FC236}">
                <a16:creationId xmlns:a16="http://schemas.microsoft.com/office/drawing/2014/main" id="{12E72A07-329C-2F1B-2DC9-13D25EE2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1" y="2610517"/>
            <a:ext cx="1911926" cy="192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TNU Home">
            <a:extLst>
              <a:ext uri="{FF2B5EF4-FFF2-40B4-BE49-F238E27FC236}">
                <a16:creationId xmlns:a16="http://schemas.microsoft.com/office/drawing/2014/main" id="{677FE740-B93E-C3E7-186F-953CFDC58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30859" r="81667" b="25958"/>
          <a:stretch/>
        </p:blipFill>
        <p:spPr bwMode="auto">
          <a:xfrm>
            <a:off x="8315007" y="3153965"/>
            <a:ext cx="2727642" cy="8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493FB00-9324-0A3C-A368-220CE82E1F4F}"/>
              </a:ext>
            </a:extLst>
          </p:cNvPr>
          <p:cNvGrpSpPr/>
          <p:nvPr/>
        </p:nvGrpSpPr>
        <p:grpSpPr>
          <a:xfrm>
            <a:off x="5140037" y="2415182"/>
            <a:ext cx="1911926" cy="2313458"/>
            <a:chOff x="5140037" y="3317656"/>
            <a:chExt cx="1911926" cy="2313458"/>
          </a:xfrm>
        </p:grpSpPr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5DA6F188-80BC-9C03-3570-7647DDBD3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4353" y="3317656"/>
              <a:ext cx="1767610" cy="1767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DD7F22-BAF0-A41C-0C87-C57C80D5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0037" y="5048210"/>
              <a:ext cx="1911926" cy="58290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51938C6-1CC8-E13E-0921-A4FBF9CE0756}"/>
              </a:ext>
            </a:extLst>
          </p:cNvPr>
          <p:cNvSpPr txBox="1"/>
          <p:nvPr/>
        </p:nvSpPr>
        <p:spPr>
          <a:xfrm>
            <a:off x="96416" y="6412629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/>
                <a:cs typeface="Calibri"/>
                <a:hlinkClick r:id="rId7"/>
              </a:rPr>
              <a:t>Danish Foundation Models (Kenneth Enevoldsen, Lasse Hansen, Rasmus Larsen, Dan </a:t>
            </a:r>
            <a:r>
              <a:rPr lang="en-US" dirty="0" err="1">
                <a:ea typeface="Calibri"/>
                <a:cs typeface="Calibri"/>
                <a:hlinkClick r:id="rId7"/>
              </a:rPr>
              <a:t>Saattrup</a:t>
            </a:r>
            <a:r>
              <a:rPr lang="en-US" dirty="0">
                <a:ea typeface="Calibri"/>
                <a:cs typeface="Calibri"/>
                <a:hlinkClick r:id="rId7"/>
              </a:rPr>
              <a:t> Nielsen, 2024)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87FDB-BC20-A953-4FB1-07DFF803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17A84-0F19-A0D4-FBE0-FB25DC92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48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107D26A3-6151-3F8E-63DB-91A909167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255"/>
          <a:stretch/>
        </p:blipFill>
        <p:spPr>
          <a:xfrm>
            <a:off x="626916" y="1934547"/>
            <a:ext cx="10250177" cy="49501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58547-ABCF-A64A-A0DA-B6E3521E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7391C-2F0E-0DFE-242F-6F3CB23C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B7419-504E-C14D-F401-1858B22C1A76}"/>
              </a:ext>
            </a:extLst>
          </p:cNvPr>
          <p:cNvSpPr txBox="1"/>
          <p:nvPr/>
        </p:nvSpPr>
        <p:spPr>
          <a:xfrm>
            <a:off x="218037" y="6429117"/>
            <a:ext cx="8271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Vered Shwartz, Everything you wanted to know about ChatGPT</a:t>
            </a:r>
            <a:r>
              <a:rPr lang="en-US"/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63C01-3041-A4D3-DEAD-2CBB32B6D0E2}"/>
              </a:ext>
            </a:extLst>
          </p:cNvPr>
          <p:cNvSpPr txBox="1"/>
          <p:nvPr/>
        </p:nvSpPr>
        <p:spPr>
          <a:xfrm>
            <a:off x="541175" y="859701"/>
            <a:ext cx="5622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ea typeface="+mj-lt"/>
                <a:cs typeface="+mj-lt"/>
              </a:rPr>
              <a:t>Generative (decoder) LMs</a:t>
            </a:r>
            <a:endParaRPr lang="en-GB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604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BA5C4-CF1B-05D6-BEDB-ED4E5D12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56A984-8336-08D9-1953-9B63383F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cs typeface="Calibri Light"/>
              </a:rPr>
              <a:t>Danish Generative Models</a:t>
            </a:r>
            <a:endParaRPr lang="da-DK"/>
          </a:p>
        </p:txBody>
      </p:sp>
      <p:cxnSp>
        <p:nvCxnSpPr>
          <p:cNvPr id="5" name="Lige pilforbindelse 5">
            <a:extLst>
              <a:ext uri="{FF2B5EF4-FFF2-40B4-BE49-F238E27FC236}">
                <a16:creationId xmlns:a16="http://schemas.microsoft.com/office/drawing/2014/main" id="{E4625E10-8BBE-1017-07A5-25316576F9A5}"/>
              </a:ext>
            </a:extLst>
          </p:cNvPr>
          <p:cNvCxnSpPr>
            <a:cxnSpLocks/>
          </p:cNvCxnSpPr>
          <p:nvPr/>
        </p:nvCxnSpPr>
        <p:spPr>
          <a:xfrm>
            <a:off x="4944205" y="1829464"/>
            <a:ext cx="0" cy="4026391"/>
          </a:xfrm>
          <a:prstGeom prst="straightConnector1">
            <a:avLst/>
          </a:prstGeom>
          <a:ln w="38100">
            <a:solidFill>
              <a:srgbClr val="92D050">
                <a:alpha val="4511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D2A6AA-10CA-9516-759B-5BEC1A911D9F}"/>
              </a:ext>
            </a:extLst>
          </p:cNvPr>
          <p:cNvSpPr txBox="1"/>
          <p:nvPr/>
        </p:nvSpPr>
        <p:spPr>
          <a:xfrm>
            <a:off x="1866879" y="1695515"/>
            <a:ext cx="227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/>
              <a:t>Open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78259-513E-02AB-498F-0EF5E2FC4421}"/>
              </a:ext>
            </a:extLst>
          </p:cNvPr>
          <p:cNvSpPr txBox="1"/>
          <p:nvPr/>
        </p:nvSpPr>
        <p:spPr>
          <a:xfrm>
            <a:off x="6096000" y="1631492"/>
            <a:ext cx="204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/>
              <a:t>Closed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B61CC8-BC1E-68D7-1C77-7BD449859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279" y="2413088"/>
            <a:ext cx="2142834" cy="64874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6FD14E7-D8D7-9D2B-8BC1-52E1F7055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571" y="4357279"/>
            <a:ext cx="549347" cy="54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956CDD-D68E-3959-FD23-FF6DB0222BBE}"/>
              </a:ext>
            </a:extLst>
          </p:cNvPr>
          <p:cNvSpPr txBox="1"/>
          <p:nvPr/>
        </p:nvSpPr>
        <p:spPr>
          <a:xfrm>
            <a:off x="3067940" y="6033011"/>
            <a:ext cx="6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b="1"/>
              <a:t>Mainly large tech or motivated individuals!</a:t>
            </a:r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18F056-05E7-F3DB-0211-9AEEC11C5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60" y="2703834"/>
            <a:ext cx="18288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CD11C-DE44-7306-12D1-FEE6E79DA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056" y="4283246"/>
            <a:ext cx="1828799" cy="62216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42364C-E023-57AE-7EDA-2B265BB1711E}"/>
              </a:ext>
            </a:extLst>
          </p:cNvPr>
          <p:cNvGrpSpPr/>
          <p:nvPr/>
        </p:nvGrpSpPr>
        <p:grpSpPr>
          <a:xfrm>
            <a:off x="1311863" y="3598594"/>
            <a:ext cx="2577189" cy="575506"/>
            <a:chOff x="1291373" y="4374118"/>
            <a:chExt cx="2577189" cy="575506"/>
          </a:xfrm>
        </p:grpSpPr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509A6A57-10E6-D22B-C3B2-292E97186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373" y="4374118"/>
              <a:ext cx="575506" cy="57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27D7A6-032C-FB34-0E56-E25E8F786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5566" y="4461853"/>
              <a:ext cx="1912996" cy="33130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2B3A9F-1EC7-F170-DC7C-75EEED3159B3}"/>
              </a:ext>
            </a:extLst>
          </p:cNvPr>
          <p:cNvGrpSpPr/>
          <p:nvPr/>
        </p:nvGrpSpPr>
        <p:grpSpPr>
          <a:xfrm>
            <a:off x="1163216" y="5140177"/>
            <a:ext cx="2389098" cy="622169"/>
            <a:chOff x="1215222" y="5028380"/>
            <a:chExt cx="1964654" cy="575505"/>
          </a:xfrm>
        </p:grpSpPr>
        <p:pic>
          <p:nvPicPr>
            <p:cNvPr id="21" name="Picture 10" descr="Meta Llama 2's profile picture">
              <a:extLst>
                <a:ext uri="{FF2B5EF4-FFF2-40B4-BE49-F238E27FC236}">
                  <a16:creationId xmlns:a16="http://schemas.microsoft.com/office/drawing/2014/main" id="{B7571C73-42ED-B50D-8AEF-33632514A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222" y="5028380"/>
              <a:ext cx="575505" cy="575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5CA5D8D-8217-0431-11D4-B5B54D0B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90727" y="5140290"/>
              <a:ext cx="1389149" cy="35168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A1D1F3-3C9D-F11F-E28E-BBAEE2B28962}"/>
              </a:ext>
            </a:extLst>
          </p:cNvPr>
          <p:cNvSpPr txBox="1"/>
          <p:nvPr/>
        </p:nvSpPr>
        <p:spPr>
          <a:xfrm>
            <a:off x="96416" y="6530809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/>
                <a:cs typeface="Calibri"/>
                <a:hlinkClick r:id="rId11"/>
              </a:rPr>
              <a:t>Danish Foundation Models (Kenneth Enevoldsen, Lasse Hansen, Rasmus Larsen, Dan </a:t>
            </a:r>
            <a:r>
              <a:rPr lang="en-US" dirty="0" err="1">
                <a:ea typeface="Calibri"/>
                <a:cs typeface="Calibri"/>
                <a:hlinkClick r:id="rId11"/>
              </a:rPr>
              <a:t>Saattrup</a:t>
            </a:r>
            <a:r>
              <a:rPr lang="en-US" dirty="0">
                <a:ea typeface="Calibri"/>
                <a:cs typeface="Calibri"/>
                <a:hlinkClick r:id="rId11"/>
              </a:rPr>
              <a:t> Nielsen, 2024)</a:t>
            </a:r>
            <a:endParaRPr lang="en-GB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5C402A6-01EC-77E3-76FA-EE508DAB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2A23C2-BA8C-CE07-C665-8E88A7B2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40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D5BDD4-5AF2-017C-C1E8-D319916E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8" y="2502175"/>
            <a:ext cx="837658" cy="8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68F4E1-11D7-714C-799B-1DD80AF0CA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6056" y="5077155"/>
            <a:ext cx="2305372" cy="743054"/>
          </a:xfrm>
          <a:prstGeom prst="rect">
            <a:avLst/>
          </a:prstGeom>
        </p:spPr>
      </p:pic>
      <p:pic>
        <p:nvPicPr>
          <p:cNvPr id="1028" name="Picture 4" descr="Google Unveils Gemini and Upgrades Bard with Gemini Pro">
            <a:extLst>
              <a:ext uri="{FF2B5EF4-FFF2-40B4-BE49-F238E27FC236}">
                <a16:creationId xmlns:a16="http://schemas.microsoft.com/office/drawing/2014/main" id="{B0628E3B-9E71-0CEF-8C52-0139A380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11" y="5076677"/>
            <a:ext cx="1063844" cy="59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9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BA5C4-CF1B-05D6-BEDB-ED4E5D12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56A984-8336-08D9-1953-9B63383F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cs typeface="Calibri Light"/>
              </a:rPr>
              <a:t>Research </a:t>
            </a:r>
            <a:r>
              <a:rPr lang="da-DK" err="1">
                <a:cs typeface="Calibri Light"/>
              </a:rPr>
              <a:t>Efforts</a:t>
            </a:r>
            <a:endParaRPr lang="da-DK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FA992F3-25D3-3A90-F0B8-8B3ADCD3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5598"/>
            <a:ext cx="10515600" cy="3970338"/>
          </a:xfrm>
        </p:spPr>
        <p:txBody>
          <a:bodyPr/>
          <a:lstStyle/>
          <a:p>
            <a:r>
              <a:rPr lang="en-DK"/>
              <a:t>Large European initiative</a:t>
            </a:r>
          </a:p>
          <a:p>
            <a:r>
              <a:rPr lang="en-DK"/>
              <a:t>Open, trustworthy, Germanic LLMs</a:t>
            </a:r>
          </a:p>
          <a:p>
            <a:endParaRPr lang="en-DK"/>
          </a:p>
          <a:p>
            <a:pPr marL="0" indent="0">
              <a:buNone/>
            </a:pPr>
            <a:r>
              <a:rPr lang="en-DK"/>
              <a:t>         Danish F</a:t>
            </a:r>
            <a:r>
              <a:rPr lang="en-GB"/>
              <a:t>o</a:t>
            </a:r>
            <a:r>
              <a:rPr lang="en-DK"/>
              <a:t>undation Models</a:t>
            </a:r>
          </a:p>
          <a:p>
            <a:r>
              <a:rPr lang="en-DK"/>
              <a:t>Open collaboration within DK</a:t>
            </a:r>
          </a:p>
          <a:p>
            <a:pPr marL="457200" lvl="1" indent="0">
              <a:buNone/>
            </a:pPr>
            <a:r>
              <a:rPr lang="en-DK"/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9CCB38-4249-D6DE-FA4E-05870E349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46" y="1982643"/>
            <a:ext cx="1270000" cy="381000"/>
          </a:xfrm>
          <a:prstGeom prst="rect">
            <a:avLst/>
          </a:prstGeom>
        </p:spPr>
      </p:pic>
      <p:pic>
        <p:nvPicPr>
          <p:cNvPr id="18" name="Picture 6" descr="Danish Foundation Models's profile picture">
            <a:extLst>
              <a:ext uri="{FF2B5EF4-FFF2-40B4-BE49-F238E27FC236}">
                <a16:creationId xmlns:a16="http://schemas.microsoft.com/office/drawing/2014/main" id="{B28F26BC-F1A7-276F-4F3B-BCABCF3D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0" y="4052543"/>
            <a:ext cx="490593" cy="49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AC2B2B-A056-3173-9FC9-B4AD0725C36A}"/>
              </a:ext>
            </a:extLst>
          </p:cNvPr>
          <p:cNvSpPr txBox="1"/>
          <p:nvPr/>
        </p:nvSpPr>
        <p:spPr>
          <a:xfrm>
            <a:off x="96416" y="6412629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/>
                <a:cs typeface="Calibri"/>
                <a:hlinkClick r:id="rId5"/>
              </a:rPr>
              <a:t>Danish Foundation Models (Kenneth Enevoldsen, Lasse Hansen, Rasmus Larsen, Dan </a:t>
            </a:r>
            <a:r>
              <a:rPr lang="en-US" dirty="0" err="1">
                <a:ea typeface="Calibri"/>
                <a:cs typeface="Calibri"/>
                <a:hlinkClick r:id="rId5"/>
              </a:rPr>
              <a:t>Saattrup</a:t>
            </a:r>
            <a:r>
              <a:rPr lang="en-US" dirty="0">
                <a:ea typeface="Calibri"/>
                <a:cs typeface="Calibri"/>
                <a:hlinkClick r:id="rId5"/>
              </a:rPr>
              <a:t> Nielsen, 2024)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FE8CC-FC00-FFE9-E9C5-7C419391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AD51A-CC20-0E1E-23CB-80BC6BA3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139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62115-F5E5-72CF-D26E-CF5BCDDD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91C4-C3C5-E720-44BB-C37C5313D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/>
              <a:t>The Danish LM Scene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A576E-ACBA-222C-E21F-B8472DD42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DK" sz="3200"/>
              <a:t>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F4A43-7CF5-76BD-E206-50D21A84C330}"/>
              </a:ext>
            </a:extLst>
          </p:cNvPr>
          <p:cNvSpPr txBox="1"/>
          <p:nvPr/>
        </p:nvSpPr>
        <p:spPr>
          <a:xfrm>
            <a:off x="96416" y="6412629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/>
                <a:cs typeface="Calibri"/>
                <a:hlinkClick r:id="rId3"/>
              </a:rPr>
              <a:t>Danish Foundation Models (Kenneth Enevoldsen, Lasse Hansen, Rasmus Larsen, Dan </a:t>
            </a:r>
            <a:r>
              <a:rPr lang="en-US" dirty="0" err="1">
                <a:ea typeface="Calibri"/>
                <a:cs typeface="Calibri"/>
                <a:hlinkClick r:id="rId3"/>
              </a:rPr>
              <a:t>Saattrup</a:t>
            </a:r>
            <a:r>
              <a:rPr lang="en-US" dirty="0">
                <a:ea typeface="Calibri"/>
                <a:cs typeface="Calibri"/>
                <a:hlinkClick r:id="rId3"/>
              </a:rPr>
              <a:t> Nielsen, 2024)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374C-83D7-ABDE-2BDA-C74D2A6E4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9831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8948-C4EF-8D77-8BB6-691A8A09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E0B5-D987-24D0-4C13-43206E08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404040"/>
                </a:solidFill>
                <a:ea typeface="Open Sans Extrabold"/>
                <a:cs typeface="Microsoft New Tai Lue"/>
              </a:rPr>
              <a:t>ScandEval</a:t>
            </a:r>
            <a:r>
              <a:rPr lang="en-GB" dirty="0">
                <a:solidFill>
                  <a:srgbClr val="404040"/>
                </a:solidFill>
                <a:ea typeface="Open Sans Extrabold"/>
                <a:cs typeface="Microsoft New Tai Lue"/>
              </a:rPr>
              <a:t>: Danish</a:t>
            </a:r>
            <a:r>
              <a:rPr lang="en-GB" dirty="0">
                <a:ea typeface="Open Sans Extrabold"/>
                <a:cs typeface="Microsoft New Tai Lue"/>
              </a:rPr>
              <a:t> NLU </a:t>
            </a:r>
            <a:r>
              <a:rPr lang="en-GB" dirty="0">
                <a:solidFill>
                  <a:schemeClr val="tx1"/>
                </a:solidFill>
                <a:ea typeface="Open Sans Extrabold"/>
                <a:cs typeface="Microsoft New Tai Lue"/>
              </a:rPr>
              <a:t>Benchmarking</a:t>
            </a:r>
            <a:endParaRPr lang="en-GB" b="1" i="0" u="none" strike="noStrike">
              <a:solidFill>
                <a:schemeClr val="tx1"/>
              </a:solidFill>
              <a:effectLst/>
              <a:latin typeface="Open Sans" panose="020B0606030504020204" pitchFamily="34" charset="0"/>
              <a:ea typeface="Open Sans Extrabold"/>
              <a:cs typeface="Microsoft New Tai Lue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EBABCA-DF00-8E8B-86E4-C90DF255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98962"/>
          </a:xfrm>
        </p:spPr>
        <p:txBody>
          <a:bodyPr/>
          <a:lstStyle/>
          <a:p>
            <a:pPr marL="0" indent="0">
              <a:buNone/>
            </a:pPr>
            <a:r>
              <a:rPr lang="en-DK"/>
              <a:t>Tasks:</a:t>
            </a:r>
          </a:p>
          <a:p>
            <a:pPr lvl="1"/>
            <a:r>
              <a:rPr lang="en-DK"/>
              <a:t>Information extraction (named entity recognition)</a:t>
            </a:r>
          </a:p>
          <a:p>
            <a:pPr lvl="1"/>
            <a:r>
              <a:rPr lang="en-DK"/>
              <a:t>Grammaticality (linguistic acceptability)</a:t>
            </a:r>
          </a:p>
          <a:p>
            <a:pPr lvl="1"/>
            <a:r>
              <a:rPr lang="en-DK"/>
              <a:t>Question answering (extractive QA)</a:t>
            </a:r>
          </a:p>
          <a:p>
            <a:pPr lvl="1"/>
            <a:r>
              <a:rPr lang="en-DK"/>
              <a:t>Text classification (sentiment classification)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1D9BDC-32ED-D7F4-FE01-7878ECBB55E1}"/>
              </a:ext>
            </a:extLst>
          </p:cNvPr>
          <p:cNvSpPr txBox="1"/>
          <p:nvPr/>
        </p:nvSpPr>
        <p:spPr>
          <a:xfrm>
            <a:off x="96416" y="6412629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/>
                <a:cs typeface="Calibri"/>
                <a:hlinkClick r:id="rId3"/>
              </a:rPr>
              <a:t>Danish Foundation Models (Kenneth Enevoldsen, Lasse Hansen, Rasmus Larsen, Dan </a:t>
            </a:r>
            <a:r>
              <a:rPr lang="en-US" dirty="0" err="1">
                <a:ea typeface="Calibri"/>
                <a:cs typeface="Calibri"/>
                <a:hlinkClick r:id="rId3"/>
              </a:rPr>
              <a:t>Saattrup</a:t>
            </a:r>
            <a:r>
              <a:rPr lang="en-US" dirty="0">
                <a:ea typeface="Calibri"/>
                <a:cs typeface="Calibri"/>
                <a:hlinkClick r:id="rId3"/>
              </a:rPr>
              <a:t> Nielsen, 2024)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66835-1494-0CD1-94D3-6D2E8394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2A6B5-8CF1-1D47-53AC-C6DD29B0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469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80D9-201D-DA6D-26B7-2FC6822D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404040"/>
                </a:solidFill>
                <a:ea typeface="Open Sans Extrabold"/>
                <a:cs typeface="Microsoft New Tai Lue"/>
              </a:rPr>
              <a:t>ScandEval</a:t>
            </a:r>
            <a:r>
              <a:rPr lang="en-GB" dirty="0">
                <a:solidFill>
                  <a:srgbClr val="404040"/>
                </a:solidFill>
                <a:ea typeface="Open Sans Extrabold"/>
                <a:cs typeface="Microsoft New Tai Lue"/>
              </a:rPr>
              <a:t>: Danish NL</a:t>
            </a:r>
            <a:r>
              <a:rPr lang="en-GB" dirty="0">
                <a:ea typeface="Open Sans Extrabold"/>
                <a:cs typeface="Microsoft New Tai Lue"/>
              </a:rPr>
              <a:t>G </a:t>
            </a:r>
            <a:r>
              <a:rPr lang="en-GB" dirty="0">
                <a:solidFill>
                  <a:schemeClr val="tx1"/>
                </a:solidFill>
                <a:ea typeface="Open Sans Extrabold"/>
                <a:cs typeface="Microsoft New Tai Lue"/>
              </a:rPr>
              <a:t>Benchmarking</a:t>
            </a:r>
            <a:endParaRPr lang="en-GB" b="1" i="0" u="none" strike="noStrike">
              <a:solidFill>
                <a:schemeClr val="tx1"/>
              </a:solidFill>
              <a:effectLst/>
              <a:latin typeface="Open Sans" panose="020B0606030504020204" pitchFamily="34" charset="0"/>
              <a:ea typeface="Open Sans Extrabold"/>
              <a:cs typeface="Microsoft New Tai Lue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4F144D-FBFA-E583-F582-E13C3BB68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9896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DK" dirty="0">
                <a:cs typeface="Microsoft New Tai Lue"/>
              </a:rPr>
              <a:t>Tasks:</a:t>
            </a:r>
          </a:p>
          <a:p>
            <a:pPr marL="718820" lvl="1"/>
            <a:r>
              <a:rPr lang="en-DK" dirty="0">
                <a:cs typeface="Microsoft New Tai Lue"/>
              </a:rPr>
              <a:t>Information extraction (named entity recognition)</a:t>
            </a:r>
          </a:p>
          <a:p>
            <a:pPr marL="718820" lvl="1"/>
            <a:r>
              <a:rPr lang="en-DK" dirty="0">
                <a:cs typeface="Microsoft New Tai Lue"/>
              </a:rPr>
              <a:t>Grammaticality (linguistic acceptability)</a:t>
            </a:r>
          </a:p>
          <a:p>
            <a:pPr marL="718820" lvl="1"/>
            <a:r>
              <a:rPr lang="en-DK" dirty="0">
                <a:cs typeface="Microsoft New Tai Lue"/>
              </a:rPr>
              <a:t>Question answering (extractive QA)</a:t>
            </a:r>
          </a:p>
          <a:p>
            <a:pPr marL="718820" lvl="1"/>
            <a:r>
              <a:rPr lang="en-DK" dirty="0">
                <a:cs typeface="Microsoft New Tai Lue"/>
              </a:rPr>
              <a:t>Text classification (sentiment classification)</a:t>
            </a:r>
          </a:p>
          <a:p>
            <a:pPr marL="718820" lvl="1"/>
            <a:r>
              <a:rPr lang="en-DK" dirty="0" err="1">
                <a:cs typeface="Microsoft New Tai Lue"/>
              </a:rPr>
              <a:t>Summarisation</a:t>
            </a:r>
            <a:r>
              <a:rPr lang="en-DK" dirty="0">
                <a:cs typeface="Microsoft New Tai Lue"/>
              </a:rPr>
              <a:t> (news </a:t>
            </a:r>
            <a:r>
              <a:rPr lang="en-DK" dirty="0" err="1">
                <a:cs typeface="Microsoft New Tai Lue"/>
              </a:rPr>
              <a:t>summarisation</a:t>
            </a:r>
            <a:r>
              <a:rPr lang="en-DK" dirty="0">
                <a:cs typeface="Microsoft New Tai Lue"/>
              </a:rPr>
              <a:t>)</a:t>
            </a:r>
          </a:p>
          <a:p>
            <a:pPr marL="718820" lvl="1"/>
            <a:r>
              <a:rPr lang="en-DK" dirty="0">
                <a:cs typeface="Microsoft New Tai Lue"/>
              </a:rPr>
              <a:t>Knowledge (translated multiple choice datasets: MMLU and ARC)</a:t>
            </a:r>
          </a:p>
          <a:p>
            <a:pPr marL="718820" lvl="1"/>
            <a:r>
              <a:rPr lang="en-DK" dirty="0">
                <a:cs typeface="Microsoft New Tai Lue"/>
              </a:rPr>
              <a:t>Common sense reasoning (translated multiple choice dataset: </a:t>
            </a:r>
            <a:r>
              <a:rPr lang="en-DK" dirty="0" err="1">
                <a:cs typeface="Microsoft New Tai Lue"/>
              </a:rPr>
              <a:t>HellaSwag</a:t>
            </a:r>
            <a:r>
              <a:rPr lang="en-DK" dirty="0">
                <a:cs typeface="Microsoft New Tai Lue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C200D-C9A8-5CAF-93DB-4B4B4747A1FF}"/>
              </a:ext>
            </a:extLst>
          </p:cNvPr>
          <p:cNvSpPr txBox="1"/>
          <p:nvPr/>
        </p:nvSpPr>
        <p:spPr>
          <a:xfrm>
            <a:off x="96416" y="6412629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/>
                <a:cs typeface="Calibri"/>
                <a:hlinkClick r:id="rId3"/>
              </a:rPr>
              <a:t>Danish Foundation Models (Kenneth Enevoldsen, Lasse Hansen, Rasmus Larsen, Dan </a:t>
            </a:r>
            <a:r>
              <a:rPr lang="en-US" dirty="0" err="1">
                <a:ea typeface="Calibri"/>
                <a:cs typeface="Calibri"/>
                <a:hlinkClick r:id="rId3"/>
              </a:rPr>
              <a:t>Saattrup</a:t>
            </a:r>
            <a:r>
              <a:rPr lang="en-US" dirty="0">
                <a:ea typeface="Calibri"/>
                <a:cs typeface="Calibri"/>
                <a:hlinkClick r:id="rId3"/>
              </a:rPr>
              <a:t> Nielsen, 2024)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D7BBB-82D0-7291-FF19-FA251031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4E5F0-FE4A-3042-03FF-B00609F3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510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4F144D-FBFA-E583-F582-E13C3BB68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17817"/>
            <a:ext cx="10515600" cy="2159145"/>
          </a:xfrm>
        </p:spPr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DK" dirty="0">
                <a:cs typeface="Microsoft New Tai Lue"/>
              </a:rPr>
              <a:t>Targeted models can compete with commercial LLMs</a:t>
            </a:r>
            <a:endParaRPr lang="da-DK" dirty="0">
              <a:cs typeface="Microsoft New Tai Lue"/>
            </a:endParaRPr>
          </a:p>
          <a:p>
            <a:pPr marL="359410" indent="-359410"/>
            <a:r>
              <a:rPr lang="en-DK" dirty="0">
                <a:cs typeface="Microsoft New Tai Lue"/>
              </a:rPr>
              <a:t>This benchmark does not capture</a:t>
            </a:r>
            <a:endParaRPr lang="en-US" dirty="0">
              <a:cs typeface="Microsoft New Tai Lue"/>
            </a:endParaRPr>
          </a:p>
          <a:p>
            <a:pPr marL="718820" lvl="1"/>
            <a:r>
              <a:rPr lang="en-DK" dirty="0">
                <a:cs typeface="Microsoft New Tai Lue"/>
              </a:rPr>
              <a:t>Openness</a:t>
            </a:r>
          </a:p>
          <a:p>
            <a:pPr marL="718820" lvl="1"/>
            <a:r>
              <a:rPr lang="en-DK" dirty="0">
                <a:cs typeface="Microsoft New Tai Lue"/>
              </a:rPr>
              <a:t>Energy consumption</a:t>
            </a:r>
            <a:endParaRPr lang="en-DK" dirty="0"/>
          </a:p>
          <a:p>
            <a:pPr marL="718820" lvl="1"/>
            <a:r>
              <a:rPr lang="en-DK" dirty="0">
                <a:cs typeface="Microsoft New Tai Lue"/>
              </a:rPr>
              <a:t>Carbon emissions</a:t>
            </a:r>
            <a:endParaRPr lang="en-DK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5D78D1-3C91-1BED-F520-B8BA6A000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err="1">
                <a:solidFill>
                  <a:srgbClr val="404040"/>
                </a:solidFill>
                <a:ea typeface="Open Sans Extrabold"/>
                <a:cs typeface="Microsoft New Tai Lue"/>
              </a:rPr>
              <a:t>ScandEval</a:t>
            </a:r>
            <a:r>
              <a:rPr lang="en-GB" dirty="0">
                <a:solidFill>
                  <a:srgbClr val="404040"/>
                </a:solidFill>
                <a:ea typeface="Open Sans Extrabold"/>
                <a:cs typeface="Microsoft New Tai Lue"/>
              </a:rPr>
              <a:t>: Danish</a:t>
            </a:r>
            <a:r>
              <a:rPr lang="en-GB" dirty="0">
                <a:ea typeface="Open Sans Extrabold"/>
                <a:cs typeface="Microsoft New Tai Lue"/>
              </a:rPr>
              <a:t> NLU</a:t>
            </a:r>
            <a:endParaRPr lang="en-GB" b="1" i="0" u="none" strike="noStrike" dirty="0">
              <a:effectLst/>
              <a:latin typeface="Open Sans" panose="020B0606030504020204" pitchFamily="34" charset="0"/>
              <a:ea typeface="Open Sans Extrabold"/>
              <a:cs typeface="Microsoft New Tai L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7B9A0-F8D7-49B1-FFD8-E1276CF5D0F0}"/>
              </a:ext>
            </a:extLst>
          </p:cNvPr>
          <p:cNvSpPr txBox="1"/>
          <p:nvPr/>
        </p:nvSpPr>
        <p:spPr>
          <a:xfrm>
            <a:off x="96416" y="6512743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/>
                <a:cs typeface="Calibri"/>
                <a:hlinkClick r:id="rId4"/>
              </a:rPr>
              <a:t>Danish Foundation Models (Kenneth Enevoldsen, Lasse Hansen, Rasmus Larsen, Dan </a:t>
            </a:r>
            <a:r>
              <a:rPr lang="en-US" dirty="0" err="1">
                <a:ea typeface="Calibri"/>
                <a:cs typeface="Calibri"/>
                <a:hlinkClick r:id="rId4"/>
              </a:rPr>
              <a:t>Saattrup</a:t>
            </a:r>
            <a:r>
              <a:rPr lang="en-US" dirty="0">
                <a:ea typeface="Calibri"/>
                <a:cs typeface="Calibri"/>
                <a:hlinkClick r:id="rId4"/>
              </a:rPr>
              <a:t> Nielsen, 2024)</a:t>
            </a:r>
            <a:endParaRPr lang="en-GB" dirty="0"/>
          </a:p>
        </p:txBody>
      </p:sp>
      <p:pic>
        <p:nvPicPr>
          <p:cNvPr id="4" name="Picture 3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EDD526B1-3B6E-B080-203C-FC32BBCC2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6198"/>
            <a:ext cx="12192000" cy="2881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33284-AA3C-29F2-C0FC-98F6AA14CBD9}"/>
              </a:ext>
            </a:extLst>
          </p:cNvPr>
          <p:cNvSpPr txBox="1"/>
          <p:nvPr/>
        </p:nvSpPr>
        <p:spPr>
          <a:xfrm>
            <a:off x="7648832" y="476765"/>
            <a:ext cx="39788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hlinkClick r:id="rId6"/>
              </a:rPr>
              <a:t>https://scandeval.com/danish-nlu/</a:t>
            </a:r>
            <a:r>
              <a:rPr lang="en-US" dirty="0"/>
              <a:t> 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55C68-A4A8-4B8A-7D3B-375D2A650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0B00B-2170-9AE3-E889-ED70011F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6231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194FFC7-F825-FDDE-40FC-BAE50D075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976"/>
            <a:ext cx="10515600" cy="625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/>
              <a:t>But</a:t>
            </a:r>
            <a:r>
              <a:rPr lang="en-DK"/>
              <a:t> more bleak for open-source </a:t>
            </a:r>
            <a:r>
              <a:rPr lang="en-DK" i="1" dirty="0"/>
              <a:t>generative</a:t>
            </a:r>
            <a:r>
              <a:rPr lang="en-DK"/>
              <a:t> models</a:t>
            </a:r>
          </a:p>
          <a:p>
            <a:endParaRPr lang="en-DK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52EE9FF-9BC6-38D1-F526-23BAF76D493D}"/>
              </a:ext>
            </a:extLst>
          </p:cNvPr>
          <p:cNvSpPr txBox="1">
            <a:spLocks/>
          </p:cNvSpPr>
          <p:nvPr/>
        </p:nvSpPr>
        <p:spPr>
          <a:xfrm>
            <a:off x="838199" y="4589092"/>
            <a:ext cx="10515600" cy="19037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K" b="1"/>
              <a:t>Note: </a:t>
            </a:r>
            <a:r>
              <a:rPr lang="en-DK"/>
              <a:t>Models are still being benchmarked so this is not a full picture</a:t>
            </a:r>
          </a:p>
          <a:p>
            <a:r>
              <a:rPr lang="en-DK"/>
              <a:t>Open Questions:</a:t>
            </a:r>
            <a:endParaRPr lang="en-DK" dirty="0">
              <a:cs typeface="Microsoft New Tai Lue"/>
            </a:endParaRPr>
          </a:p>
          <a:p>
            <a:pPr lvl="1"/>
            <a:r>
              <a:rPr lang="en-DK"/>
              <a:t>Performance of </a:t>
            </a:r>
            <a:r>
              <a:rPr lang="en-DK" dirty="0"/>
              <a:t>newer </a:t>
            </a:r>
            <a:r>
              <a:rPr lang="en-DK"/>
              <a:t>models such as </a:t>
            </a:r>
            <a:r>
              <a:rPr lang="en-DK" dirty="0" err="1"/>
              <a:t>Mixtral</a:t>
            </a:r>
            <a:r>
              <a:rPr lang="en-DK"/>
              <a:t>, Cohere Command-R, Aya...</a:t>
            </a:r>
            <a:endParaRPr lang="en-DK" dirty="0" err="1">
              <a:cs typeface="Microsoft New Tai Lue"/>
            </a:endParaRPr>
          </a:p>
          <a:p>
            <a:pPr lvl="1"/>
            <a:r>
              <a:rPr lang="en-DK"/>
              <a:t>Ranking in relation </a:t>
            </a:r>
            <a:r>
              <a:rPr lang="en-DK" dirty="0"/>
              <a:t>to </a:t>
            </a:r>
            <a:r>
              <a:rPr lang="en-DK"/>
              <a:t>English benchmarks</a:t>
            </a:r>
            <a:endParaRPr lang="en-DK" dirty="0">
              <a:cs typeface="Microsoft New Tai Lue"/>
            </a:endParaRPr>
          </a:p>
          <a:p>
            <a:pPr lvl="1"/>
            <a:r>
              <a:rPr lang="en-DK"/>
              <a:t>Influence of RAG solutions</a:t>
            </a:r>
            <a:endParaRPr lang="en-DK" dirty="0">
              <a:cs typeface="Microsoft New Tai Lue"/>
            </a:endParaRPr>
          </a:p>
          <a:p>
            <a:pPr lvl="1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BDBEB-23D8-A3D0-61CF-84501E8E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err="1">
                <a:solidFill>
                  <a:srgbClr val="404040"/>
                </a:solidFill>
                <a:ea typeface="Open Sans Extrabold"/>
                <a:cs typeface="Microsoft New Tai Lue"/>
              </a:rPr>
              <a:t>ScandEval</a:t>
            </a:r>
            <a:r>
              <a:rPr lang="en-GB" dirty="0">
                <a:solidFill>
                  <a:srgbClr val="404040"/>
                </a:solidFill>
                <a:ea typeface="Open Sans Extrabold"/>
                <a:cs typeface="Microsoft New Tai Lue"/>
              </a:rPr>
              <a:t>: Danish</a:t>
            </a:r>
            <a:r>
              <a:rPr lang="en-GB" dirty="0">
                <a:ea typeface="Open Sans Extrabold"/>
                <a:cs typeface="Microsoft New Tai Lue"/>
              </a:rPr>
              <a:t> NLG</a:t>
            </a:r>
            <a:endParaRPr lang="en-GB" b="1" i="0" u="none" strike="noStrike">
              <a:effectLst/>
              <a:latin typeface="Open Sans" panose="020B0606030504020204" pitchFamily="34" charset="0"/>
              <a:ea typeface="Open Sans Extrabold"/>
              <a:cs typeface="Microsoft New Tai L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A13A8-4665-94A8-F0D4-5A8DBD37528A}"/>
              </a:ext>
            </a:extLst>
          </p:cNvPr>
          <p:cNvSpPr txBox="1"/>
          <p:nvPr/>
        </p:nvSpPr>
        <p:spPr>
          <a:xfrm>
            <a:off x="96416" y="6412629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/>
                <a:cs typeface="Calibri"/>
                <a:hlinkClick r:id="rId3"/>
              </a:rPr>
              <a:t>Danish Foundation Models (Kenneth Enevoldsen, Lasse Hansen, Rasmus Larsen, Dan </a:t>
            </a:r>
            <a:r>
              <a:rPr lang="en-US" dirty="0" err="1">
                <a:ea typeface="Calibri"/>
                <a:cs typeface="Calibri"/>
                <a:hlinkClick r:id="rId3"/>
              </a:rPr>
              <a:t>Saattrup</a:t>
            </a:r>
            <a:r>
              <a:rPr lang="en-US" dirty="0">
                <a:ea typeface="Calibri"/>
                <a:cs typeface="Calibri"/>
                <a:hlinkClick r:id="rId3"/>
              </a:rPr>
              <a:t> Nielsen, 2024)</a:t>
            </a:r>
            <a:endParaRPr lang="en-GB" dirty="0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E8A84E5-1434-796D-19E7-D69E3346BB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915"/>
          <a:stretch/>
        </p:blipFill>
        <p:spPr>
          <a:xfrm>
            <a:off x="0" y="1944393"/>
            <a:ext cx="12192000" cy="296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C27479-C741-41C2-6902-873AD308CC9B}"/>
              </a:ext>
            </a:extLst>
          </p:cNvPr>
          <p:cNvSpPr txBox="1"/>
          <p:nvPr/>
        </p:nvSpPr>
        <p:spPr>
          <a:xfrm>
            <a:off x="7391400" y="749643"/>
            <a:ext cx="43804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hlinkClick r:id="rId5"/>
              </a:rPr>
              <a:t>https://scandeval.com/danish-nlg/</a:t>
            </a:r>
            <a:r>
              <a:rPr lang="en-US" dirty="0"/>
              <a:t>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4190D-84A3-E9F5-4C28-5E58A91A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521F3-0900-C910-BF01-1E7F9149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611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236A-356D-1414-67B3-35F83394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ScandEval</a:t>
            </a:r>
            <a:r>
              <a:rPr lang="da-DK" dirty="0"/>
              <a:t>: </a:t>
            </a:r>
            <a:r>
              <a:rPr lang="en-DK" dirty="0"/>
              <a:t>Current</a:t>
            </a:r>
            <a:r>
              <a:rPr lang="en-DK"/>
              <a:t>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7CA82-C3EC-6B35-E73A-507761101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59682"/>
            <a:r>
              <a:rPr lang="en-DK" dirty="0">
                <a:cs typeface="Microsoft New Tai Lue"/>
              </a:rPr>
              <a:t>3/8 datasets are translated</a:t>
            </a:r>
          </a:p>
          <a:p>
            <a:pPr marL="718853" lvl="1" indent="-352425"/>
            <a:r>
              <a:rPr lang="en-GB" dirty="0">
                <a:cs typeface="Microsoft New Tai Lue"/>
              </a:rPr>
              <a:t>To what degree is</a:t>
            </a:r>
            <a:r>
              <a:rPr lang="en-DK" dirty="0">
                <a:cs typeface="Microsoft New Tai Lue"/>
              </a:rPr>
              <a:t> performance on a translated dataset like a native dataset?</a:t>
            </a:r>
            <a:endParaRPr lang="da-DK" dirty="0">
              <a:cs typeface="Microsoft New Tai Lue"/>
            </a:endParaRPr>
          </a:p>
          <a:p>
            <a:pPr marL="718853" lvl="1" indent="-352425"/>
            <a:endParaRPr lang="en-DK" dirty="0">
              <a:cs typeface="Microsoft New Tai Lue"/>
            </a:endParaRPr>
          </a:p>
          <a:p>
            <a:pPr marL="359410" indent="-359410"/>
            <a:r>
              <a:rPr lang="en-DK" dirty="0">
                <a:cs typeface="Microsoft New Tai Lue"/>
              </a:rPr>
              <a:t>Difference in evaluation and application</a:t>
            </a:r>
          </a:p>
          <a:p>
            <a:pPr marL="718820" lvl="1"/>
            <a:r>
              <a:rPr lang="en-GB" dirty="0">
                <a:cs typeface="Microsoft New Tai Lue"/>
              </a:rPr>
              <a:t>Popular model evaluations:</a:t>
            </a:r>
          </a:p>
          <a:p>
            <a:pPr marL="1072515" lvl="2" indent="-352425"/>
            <a:r>
              <a:rPr lang="en-GB" dirty="0">
                <a:cs typeface="Microsoft New Tai Lue"/>
              </a:rPr>
              <a:t>Code generation</a:t>
            </a:r>
          </a:p>
          <a:p>
            <a:pPr marL="1072515" lvl="2" indent="-352425"/>
            <a:r>
              <a:rPr lang="en-GB" dirty="0">
                <a:cs typeface="Microsoft New Tai Lue"/>
              </a:rPr>
              <a:t>…</a:t>
            </a:r>
          </a:p>
          <a:p>
            <a:pPr marL="1072515" lvl="2" indent="-352425"/>
            <a:endParaRPr lang="da-DK" dirty="0">
              <a:cs typeface="Microsoft New Tai Lue"/>
            </a:endParaRPr>
          </a:p>
          <a:p>
            <a:pPr marL="718820" lvl="1"/>
            <a:r>
              <a:rPr lang="da-DK" dirty="0">
                <a:cs typeface="Microsoft New Tai Lue"/>
              </a:rPr>
              <a:t>Danish </a:t>
            </a:r>
            <a:r>
              <a:rPr lang="da-DK" dirty="0" err="1">
                <a:cs typeface="Microsoft New Tai Lue"/>
              </a:rPr>
              <a:t>use</a:t>
            </a:r>
            <a:r>
              <a:rPr lang="da-DK" dirty="0">
                <a:cs typeface="Microsoft New Tai Lue"/>
              </a:rPr>
              <a:t>-cases:</a:t>
            </a:r>
            <a:endParaRPr lang="en-GB" dirty="0">
              <a:cs typeface="Microsoft New Tai Lue"/>
            </a:endParaRPr>
          </a:p>
          <a:p>
            <a:pPr marL="1072515" lvl="2" indent="-352425"/>
            <a:r>
              <a:rPr lang="en-DK" dirty="0">
                <a:cs typeface="Microsoft New Tai Lue"/>
              </a:rPr>
              <a:t>Tax system, welfare, Danish conditions</a:t>
            </a:r>
          </a:p>
          <a:p>
            <a:pPr marL="1072515" lvl="2" indent="-352425"/>
            <a:r>
              <a:rPr lang="en-DK" i="1" dirty="0">
                <a:cs typeface="Microsoft New Tai Lue"/>
              </a:rPr>
              <a:t>“Er </a:t>
            </a:r>
            <a:r>
              <a:rPr lang="en-DK" i="1" dirty="0" err="1">
                <a:cs typeface="Microsoft New Tai Lue"/>
              </a:rPr>
              <a:t>jeg</a:t>
            </a:r>
            <a:r>
              <a:rPr lang="en-DK" i="1" dirty="0">
                <a:cs typeface="Microsoft New Tai Lue"/>
              </a:rPr>
              <a:t> </a:t>
            </a:r>
            <a:r>
              <a:rPr lang="en-DK" i="1" dirty="0" err="1">
                <a:cs typeface="Microsoft New Tai Lue"/>
              </a:rPr>
              <a:t>berretiget</a:t>
            </a:r>
            <a:r>
              <a:rPr lang="en-DK" i="1" dirty="0">
                <a:cs typeface="Microsoft New Tai Lue"/>
              </a:rPr>
              <a:t> </a:t>
            </a:r>
            <a:r>
              <a:rPr lang="en-DK" i="1" dirty="0" err="1">
                <a:cs typeface="Microsoft New Tai Lue"/>
              </a:rPr>
              <a:t>til</a:t>
            </a:r>
            <a:r>
              <a:rPr lang="en-DK" i="1" dirty="0">
                <a:cs typeface="Microsoft New Tai Lue"/>
              </a:rPr>
              <a:t> </a:t>
            </a:r>
            <a:r>
              <a:rPr lang="en-DK" i="1" dirty="0" err="1">
                <a:cs typeface="Microsoft New Tai Lue"/>
              </a:rPr>
              <a:t>kørselfradrag</a:t>
            </a:r>
            <a:r>
              <a:rPr lang="en-DK" i="1" dirty="0">
                <a:cs typeface="Microsoft New Tai Lue"/>
              </a:rPr>
              <a:t> </a:t>
            </a:r>
            <a:r>
              <a:rPr lang="en-DK" i="1" dirty="0" err="1">
                <a:cs typeface="Microsoft New Tai Lue"/>
              </a:rPr>
              <a:t>hvis</a:t>
            </a:r>
            <a:r>
              <a:rPr lang="en-DK" i="1" dirty="0">
                <a:cs typeface="Microsoft New Tai Lue"/>
              </a:rPr>
              <a:t> </a:t>
            </a:r>
            <a:r>
              <a:rPr lang="en-DK" i="1" dirty="0" err="1">
                <a:cs typeface="Microsoft New Tai Lue"/>
              </a:rPr>
              <a:t>jeg</a:t>
            </a:r>
            <a:r>
              <a:rPr lang="en-DK" i="1" dirty="0">
                <a:cs typeface="Microsoft New Tai Lue"/>
              </a:rPr>
              <a:t> </a:t>
            </a:r>
            <a:r>
              <a:rPr lang="en-DK" i="1" dirty="0" err="1">
                <a:cs typeface="Microsoft New Tai Lue"/>
              </a:rPr>
              <a:t>kører</a:t>
            </a:r>
            <a:r>
              <a:rPr lang="en-DK" i="1" dirty="0">
                <a:cs typeface="Microsoft New Tai Lue"/>
              </a:rPr>
              <a:t> </a:t>
            </a:r>
            <a:r>
              <a:rPr lang="en-DK" i="1" dirty="0" err="1">
                <a:cs typeface="Microsoft New Tai Lue"/>
              </a:rPr>
              <a:t>fra</a:t>
            </a:r>
            <a:r>
              <a:rPr lang="en-DK" i="1" dirty="0">
                <a:cs typeface="Microsoft New Tai Lue"/>
              </a:rPr>
              <a:t> </a:t>
            </a:r>
            <a:r>
              <a:rPr lang="en-DK" i="1" dirty="0" err="1">
                <a:cs typeface="Microsoft New Tai Lue"/>
              </a:rPr>
              <a:t>Tyskland</a:t>
            </a:r>
            <a:r>
              <a:rPr lang="en-DK" i="1" dirty="0">
                <a:cs typeface="Microsoft New Tai Lue"/>
              </a:rPr>
              <a:t> </a:t>
            </a:r>
            <a:r>
              <a:rPr lang="en-DK" i="1" dirty="0" err="1">
                <a:cs typeface="Microsoft New Tai Lue"/>
              </a:rPr>
              <a:t>på</a:t>
            </a:r>
            <a:r>
              <a:rPr lang="en-DK" i="1" dirty="0">
                <a:cs typeface="Microsoft New Tai Lue"/>
              </a:rPr>
              <a:t> </a:t>
            </a:r>
            <a:r>
              <a:rPr lang="en-DK" i="1" dirty="0" err="1">
                <a:cs typeface="Microsoft New Tai Lue"/>
              </a:rPr>
              <a:t>arbejde</a:t>
            </a:r>
            <a:r>
              <a:rPr lang="en-DK" i="1" dirty="0">
                <a:cs typeface="Microsoft New Tai Lue"/>
              </a:rPr>
              <a:t>?”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907F8-7596-704D-B3A0-BDD0E930D60A}"/>
              </a:ext>
            </a:extLst>
          </p:cNvPr>
          <p:cNvSpPr txBox="1"/>
          <p:nvPr/>
        </p:nvSpPr>
        <p:spPr>
          <a:xfrm>
            <a:off x="96416" y="6412629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/>
                <a:cs typeface="Calibri"/>
                <a:hlinkClick r:id="rId4"/>
              </a:rPr>
              <a:t>Danish Foundation Models (Kenneth Enevoldsen, Lasse Hansen, Rasmus Larsen, Dan </a:t>
            </a:r>
            <a:r>
              <a:rPr lang="en-US" dirty="0" err="1">
                <a:ea typeface="Calibri"/>
                <a:cs typeface="Calibri"/>
                <a:hlinkClick r:id="rId4"/>
              </a:rPr>
              <a:t>Saattrup</a:t>
            </a:r>
            <a:r>
              <a:rPr lang="en-US" dirty="0">
                <a:ea typeface="Calibri"/>
                <a:cs typeface="Calibri"/>
                <a:hlinkClick r:id="rId4"/>
              </a:rPr>
              <a:t> Nielsen, 2024)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7F5BD-4DCD-6B27-F442-AEC17CE7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ABF76-3063-FBFA-9327-F20C218F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9408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BE67-A632-8FA0-04DA-8E5F47C9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New! </a:t>
            </a:r>
            <a:r>
              <a:rPr lang="en-GB" dirty="0" err="1"/>
              <a:t>Danoliterate</a:t>
            </a:r>
            <a:r>
              <a:rPr lang="en-GB" dirty="0"/>
              <a:t> GLLM Leaderboard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500D7-1CF2-7F67-1218-3DB91D2FA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https://danoliterate.compute.dtu.dk/Leaderboard</a:t>
            </a:r>
            <a:r>
              <a:rPr lang="en-GB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88BF3-0ABA-8AAD-5CCF-9298A1831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D0343-FA2E-513D-4E9B-05038FD5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EE2D4-0E66-2834-6326-FC187B83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72" y="2055491"/>
            <a:ext cx="9221487" cy="3667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6D74AD-5E30-8E5A-CEED-9819DF9B87E5}"/>
              </a:ext>
            </a:extLst>
          </p:cNvPr>
          <p:cNvSpPr txBox="1"/>
          <p:nvPr/>
        </p:nvSpPr>
        <p:spPr>
          <a:xfrm>
            <a:off x="733460" y="5933043"/>
            <a:ext cx="6094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Søren Vejlgaard Holm and Lars Kai Hansen, DTU </a:t>
            </a:r>
            <a:r>
              <a:rPr lang="da-DK" b="0" i="0" dirty="0" err="1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Compute</a:t>
            </a:r>
            <a:endParaRPr lang="da-DK" b="0" i="0" dirty="0">
              <a:solidFill>
                <a:srgbClr val="31333F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  <a:p>
            <a:r>
              <a:rPr lang="en-GB" dirty="0"/>
              <a:t>Martin Carsten Nielsen, </a:t>
            </a:r>
            <a:r>
              <a:rPr lang="en-GB" dirty="0" err="1"/>
              <a:t>Alvenir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9876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BE67-A632-8FA0-04DA-8E5F47C9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progress: </a:t>
            </a:r>
            <a:r>
              <a:rPr lang="en-GB" dirty="0" err="1"/>
              <a:t>Danoliterate</a:t>
            </a:r>
            <a:r>
              <a:rPr lang="en-GB" dirty="0"/>
              <a:t> A/B testing (like </a:t>
            </a:r>
            <a:r>
              <a:rPr lang="en-GB" dirty="0" err="1"/>
              <a:t>ChatBot</a:t>
            </a:r>
            <a:r>
              <a:rPr lang="en-GB" dirty="0"/>
              <a:t> Arena)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500D7-1CF2-7F67-1218-3DB91D2FA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https://danoliterate.compute.dtu.dk/</a:t>
            </a:r>
            <a:r>
              <a:rPr lang="en-GB" dirty="0" err="1">
                <a:hlinkClick r:id="rId3"/>
              </a:rPr>
              <a:t>Spørgeskema</a:t>
            </a:r>
            <a:r>
              <a:rPr lang="en-GB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88BF3-0ABA-8AAD-5CCF-9298A1831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D0343-FA2E-513D-4E9B-05038FD5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49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D74AD-5E30-8E5A-CEED-9819DF9B87E5}"/>
              </a:ext>
            </a:extLst>
          </p:cNvPr>
          <p:cNvSpPr txBox="1"/>
          <p:nvPr/>
        </p:nvSpPr>
        <p:spPr>
          <a:xfrm>
            <a:off x="733460" y="5933043"/>
            <a:ext cx="6094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Søren Vejlgaard Holm and Lars Kai Hansen, DTU </a:t>
            </a:r>
            <a:r>
              <a:rPr lang="da-DK" b="0" i="0" dirty="0" err="1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Compute</a:t>
            </a:r>
            <a:endParaRPr lang="da-DK" b="0" i="0" dirty="0">
              <a:solidFill>
                <a:srgbClr val="31333F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  <a:p>
            <a:r>
              <a:rPr lang="en-GB" dirty="0"/>
              <a:t>Martin Carsten Nielsen, </a:t>
            </a:r>
            <a:r>
              <a:rPr lang="en-GB" dirty="0" err="1"/>
              <a:t>Alvenir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D6352-9EF5-AE2B-26CE-FFE5FA97E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747" y="2792963"/>
            <a:ext cx="2614340" cy="1445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D35671-AA50-7A3A-FB64-2FB9DBD2C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248" y="2056140"/>
            <a:ext cx="4055240" cy="3804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378C9D-06CF-471A-C432-89618ED62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10" y="2792963"/>
            <a:ext cx="3493791" cy="21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9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71E6-07BE-7F4C-7047-FB6DAD1A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9E97E536-96DA-0A95-7C69-F76CFA3BC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9957" y="1050782"/>
            <a:ext cx="10230307" cy="54349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55F5C-52D8-4C8F-FA43-6050643D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40CAC-046D-CAF8-E08E-5778C8C4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57CA8-603B-8CB8-7F65-79C455340DF3}"/>
              </a:ext>
            </a:extLst>
          </p:cNvPr>
          <p:cNvSpPr txBox="1"/>
          <p:nvPr/>
        </p:nvSpPr>
        <p:spPr>
          <a:xfrm>
            <a:off x="5312087" y="6502400"/>
            <a:ext cx="91181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https://lena-voita.github.io/nlp_course/seq2seq_and_attention.html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43053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252C-3E55-9EE7-637B-3497A073B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Open Sans Extrabold"/>
                <a:cs typeface="Microsoft New Tai Lue"/>
              </a:rPr>
              <a:t>ChatGPT alternatives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75D2B-A364-3587-243E-717EDB63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28775"/>
            <a:ext cx="7443038" cy="4673600"/>
          </a:xfrm>
        </p:spPr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GB" dirty="0" err="1">
                <a:cs typeface="Microsoft New Tai Lue"/>
              </a:rPr>
              <a:t>DanskGPT</a:t>
            </a:r>
            <a:r>
              <a:rPr lang="en-GB" dirty="0">
                <a:cs typeface="Microsoft New Tai Lue"/>
              </a:rPr>
              <a:t> (</a:t>
            </a:r>
            <a:r>
              <a:rPr lang="en-GB" dirty="0">
                <a:cs typeface="Microsoft New Tai Lue"/>
                <a:hlinkClick r:id="rId3"/>
              </a:rPr>
              <a:t>https://chat.danskgpt.dk/</a:t>
            </a:r>
            <a:r>
              <a:rPr lang="en-GB" dirty="0">
                <a:cs typeface="Microsoft New Tai Lue"/>
              </a:rPr>
              <a:t>)</a:t>
            </a:r>
          </a:p>
          <a:p>
            <a:pPr marL="718820" lvl="1">
              <a:buFont typeface="Courier New" panose="020B0604020202020204" pitchFamily="34" charset="0"/>
              <a:buChar char="o"/>
            </a:pPr>
            <a:r>
              <a:rPr lang="en-GB" dirty="0">
                <a:cs typeface="Microsoft New Tai Lue"/>
              </a:rPr>
              <a:t>Large closed model and small open model available</a:t>
            </a:r>
          </a:p>
          <a:p>
            <a:pPr marL="718820" lvl="1">
              <a:buFont typeface="Courier New" panose="020B0604020202020204" pitchFamily="34" charset="0"/>
              <a:buChar char="o"/>
            </a:pPr>
            <a:r>
              <a:rPr lang="en-GB" dirty="0">
                <a:cs typeface="Microsoft New Tai Lue"/>
              </a:rPr>
              <a:t>Meta </a:t>
            </a:r>
            <a:r>
              <a:rPr lang="en-GB" dirty="0" err="1">
                <a:cs typeface="Microsoft New Tai Lue"/>
              </a:rPr>
              <a:t>LLaMA</a:t>
            </a:r>
            <a:r>
              <a:rPr lang="en-GB" dirty="0">
                <a:cs typeface="Microsoft New Tai Lue"/>
              </a:rPr>
              <a:t> further trained on (translated) Danish data</a:t>
            </a:r>
          </a:p>
          <a:p>
            <a:pPr marL="359410" indent="-359410"/>
            <a:endParaRPr lang="en-GB" dirty="0">
              <a:cs typeface="Microsoft New Tai Lue"/>
            </a:endParaRPr>
          </a:p>
          <a:p>
            <a:pPr marL="359410" indent="-359410"/>
            <a:r>
              <a:rPr lang="en-GB" dirty="0" err="1">
                <a:cs typeface="Microsoft New Tai Lue"/>
              </a:rPr>
              <a:t>HuggingChat</a:t>
            </a:r>
            <a:r>
              <a:rPr lang="en-GB" dirty="0">
                <a:cs typeface="Microsoft New Tai Lue"/>
              </a:rPr>
              <a:t> (</a:t>
            </a:r>
            <a:r>
              <a:rPr lang="en-GB" dirty="0">
                <a:cs typeface="Microsoft New Tai Lue"/>
                <a:hlinkClick r:id="rId4"/>
              </a:rPr>
              <a:t>https://huggingface.co/chat/</a:t>
            </a:r>
            <a:r>
              <a:rPr lang="en-GB" dirty="0">
                <a:cs typeface="Microsoft New Tai Lue"/>
              </a:rPr>
              <a:t>)</a:t>
            </a:r>
            <a:endParaRPr lang="en-GB" dirty="0"/>
          </a:p>
          <a:p>
            <a:pPr marL="718820" lvl="1">
              <a:buFont typeface="Courier New" panose="020B0604020202020204" pitchFamily="34" charset="0"/>
              <a:buChar char="o"/>
            </a:pPr>
            <a:r>
              <a:rPr lang="en-GB" dirty="0">
                <a:cs typeface="Microsoft New Tai Lue"/>
              </a:rPr>
              <a:t>Offers many open-source models of different sizes</a:t>
            </a:r>
            <a:endParaRPr lang="en-GB" dirty="0"/>
          </a:p>
          <a:p>
            <a:pPr marL="718820" lvl="1">
              <a:buFont typeface="Courier New" panose="020B0604020202020204" pitchFamily="34" charset="0"/>
              <a:buChar char="o"/>
            </a:pPr>
            <a:r>
              <a:rPr lang="en-GB" dirty="0">
                <a:cs typeface="Microsoft New Tai Lue"/>
              </a:rPr>
              <a:t>Competitive with ChatGPT but not tested on Danish</a:t>
            </a:r>
            <a:endParaRPr lang="en-GB" dirty="0"/>
          </a:p>
          <a:p>
            <a:pPr marL="718820" lvl="1">
              <a:buFont typeface="Courier New" panose="020B0604020202020204" pitchFamily="34" charset="0"/>
              <a:buChar char="o"/>
            </a:pPr>
            <a:endParaRPr lang="en-GB" dirty="0"/>
          </a:p>
          <a:p>
            <a:pPr marL="718820" lvl="1">
              <a:buFont typeface="Courier New" panose="020B0604020202020204" pitchFamily="34" charset="0"/>
              <a:buChar char="o"/>
            </a:pPr>
            <a:endParaRPr lang="en-GB" dirty="0"/>
          </a:p>
          <a:p>
            <a:pPr marL="360045" lvl="1" indent="0">
              <a:buNone/>
            </a:pPr>
            <a:r>
              <a:rPr lang="en-GB" sz="3600" u="sng" dirty="0">
                <a:cs typeface="Microsoft New Tai Lue"/>
              </a:rPr>
              <a:t>Rule of thumb: use smaller models if they’re good enough</a:t>
            </a:r>
            <a:endParaRPr lang="en-GB" sz="36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34D75-E051-039A-ADDD-7F676F69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4F30C-B238-84ED-4ECD-532DC74B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29E40946-65B0-3383-D43A-8CFB7ADD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001" y="2517690"/>
            <a:ext cx="3840672" cy="425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1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B56A-3AA3-1D59-E19F-D130D5BA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>
                <a:ea typeface="Open Sans Extrabold"/>
                <a:cs typeface="Microsoft New Tai Lue"/>
              </a:rPr>
              <a:t>Strengths and weaknesses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6E4EA-AE2C-2A2F-EC6E-FD71963B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3F5BD-D960-9B26-5607-3D11A015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51</a:t>
            </a:fld>
            <a:endParaRPr lang="en-GB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B7B01AA-592F-F9A9-6B09-7B7F56703B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481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319D89F-9569-26AA-FC90-02692F5CCF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9320"/>
          <a:stretch/>
        </p:blipFill>
        <p:spPr>
          <a:xfrm>
            <a:off x="20" y="1324946"/>
            <a:ext cx="12191980" cy="5533053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82ACACC-A555-E08E-4EB4-A1180FC9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24/05/2023</a:t>
            </a:r>
            <a:endParaRPr lang="en-GB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641D2DF8-93DB-DAB1-814A-71BC69E4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271B5-1BA7-AF2F-503B-612DA662BE45}"/>
              </a:ext>
            </a:extLst>
          </p:cNvPr>
          <p:cNvSpPr txBox="1"/>
          <p:nvPr/>
        </p:nvSpPr>
        <p:spPr>
          <a:xfrm>
            <a:off x="441649" y="404327"/>
            <a:ext cx="9473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ea typeface="+mj-lt"/>
                <a:cs typeface="+mj-lt"/>
              </a:rPr>
              <a:t>Pre-training </a:t>
            </a:r>
            <a:r>
              <a:rPr lang="en-US" sz="3600" i="1" dirty="0">
                <a:solidFill>
                  <a:srgbClr val="C00000"/>
                </a:solidFill>
                <a:ea typeface="+mj-lt"/>
                <a:cs typeface="+mj-lt"/>
              </a:rPr>
              <a:t>base</a:t>
            </a:r>
            <a:r>
              <a:rPr lang="en-US" sz="3600" dirty="0">
                <a:solidFill>
                  <a:srgbClr val="C00000"/>
                </a:solidFill>
                <a:ea typeface="+mj-lt"/>
                <a:cs typeface="+mj-lt"/>
              </a:rPr>
              <a:t> models</a:t>
            </a:r>
            <a:endParaRPr lang="en-GB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4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2C7A-D8EF-C6EF-2C99-7EFD2BEB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Popular LLM families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886DB-F233-8423-958F-341497E2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2CED0-F094-7546-0930-6AFBB9CD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176A34B7-85E3-2ABB-AD3C-4DE8D7936A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2084826"/>
            <a:ext cx="11012487" cy="37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6F4D0-E149-5EA0-9320-FDB0306624BF}"/>
              </a:ext>
            </a:extLst>
          </p:cNvPr>
          <p:cNvSpPr txBox="1"/>
          <p:nvPr/>
        </p:nvSpPr>
        <p:spPr>
          <a:xfrm>
            <a:off x="79124" y="6446837"/>
            <a:ext cx="11331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4"/>
              </a:rPr>
              <a:t>Minaee</a:t>
            </a:r>
            <a:r>
              <a:rPr lang="en-GB" dirty="0">
                <a:hlinkClick r:id="rId4"/>
              </a:rPr>
              <a:t>, Shervin, et al. "Large language models: A survey." </a:t>
            </a:r>
            <a:r>
              <a:rPr lang="en-GB" dirty="0" err="1">
                <a:hlinkClick r:id="rId4"/>
              </a:rPr>
              <a:t>arXiv</a:t>
            </a:r>
            <a:r>
              <a:rPr lang="en-GB" dirty="0">
                <a:hlinkClick r:id="rId4"/>
              </a:rPr>
              <a:t> preprint arXiv:2402.06196 (2024).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986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2C7A-D8EF-C6EF-2C99-7EFD2BEB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Open Sans Extrabold"/>
                <a:cs typeface="Microsoft New Tai Lue"/>
              </a:rPr>
              <a:t>LLM size and emissions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886DB-F233-8423-958F-341497E2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24/05/2023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2CED0-F094-7546-0930-6AFBB9CD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F4D0-E149-5EA0-9320-FDB0306624BF}"/>
              </a:ext>
            </a:extLst>
          </p:cNvPr>
          <p:cNvSpPr txBox="1"/>
          <p:nvPr/>
        </p:nvSpPr>
        <p:spPr>
          <a:xfrm>
            <a:off x="79124" y="6446837"/>
            <a:ext cx="11331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3"/>
              </a:rPr>
              <a:t>Minaee</a:t>
            </a:r>
            <a:r>
              <a:rPr lang="en-GB" dirty="0">
                <a:hlinkClick r:id="rId3"/>
              </a:rPr>
              <a:t>, Shervin, et al. "Large language models: A survey." </a:t>
            </a:r>
            <a:r>
              <a:rPr lang="en-GB" dirty="0" err="1">
                <a:hlinkClick r:id="rId3"/>
              </a:rPr>
              <a:t>arXiv</a:t>
            </a:r>
            <a:r>
              <a:rPr lang="en-GB" dirty="0">
                <a:hlinkClick r:id="rId3"/>
              </a:rPr>
              <a:t> preprint arXiv:2402.06196 (2024).</a:t>
            </a:r>
            <a:endParaRPr lang="en-GB" dirty="0"/>
          </a:p>
        </p:txBody>
      </p:sp>
      <p:pic>
        <p:nvPicPr>
          <p:cNvPr id="6" name="Picture 2" descr="Output image">
            <a:extLst>
              <a:ext uri="{FF2B5EF4-FFF2-40B4-BE49-F238E27FC236}">
                <a16:creationId xmlns:a16="http://schemas.microsoft.com/office/drawing/2014/main" id="{666E844C-9460-9268-CB6B-4FE310B9F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1" y="1168259"/>
            <a:ext cx="7931309" cy="527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fer to caption">
            <a:extLst>
              <a:ext uri="{FF2B5EF4-FFF2-40B4-BE49-F238E27FC236}">
                <a16:creationId xmlns:a16="http://schemas.microsoft.com/office/drawing/2014/main" id="{4ABCEC6D-88CE-7348-6E09-18124C808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741" y="1648408"/>
            <a:ext cx="4096497" cy="4096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7AD45-2D67-6CE4-7C10-27DCC6BEA41E}"/>
              </a:ext>
            </a:extLst>
          </p:cNvPr>
          <p:cNvSpPr txBox="1"/>
          <p:nvPr/>
        </p:nvSpPr>
        <p:spPr>
          <a:xfrm>
            <a:off x="8673414" y="5917332"/>
            <a:ext cx="31653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rgbClr val="222222"/>
                </a:solidFill>
                <a:latin typeface="Arial"/>
                <a:cs typeface="Arial"/>
                <a:hlinkClick r:id="rId6"/>
              </a:rPr>
              <a:t>Faiz, Ahmad, et al. "LLMCarbon: Modeling the end-to-end Carbon Footprint of Large Language Models." arXiv preprint arXiv:2309.14393 (2023).</a:t>
            </a:r>
            <a:endParaRPr lang="en-US" sz="1000" dirty="0">
              <a:solidFill>
                <a:srgbClr val="2222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301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Some definitions for “alignment” of models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" b="1" dirty="0"/>
              <a:t>Alignment:</a:t>
            </a:r>
            <a:r>
              <a:rPr lang="en" dirty="0"/>
              <a:t> General notion of training a model to mirror user desires</a:t>
            </a:r>
            <a:endParaRPr lang="en" b="1" dirty="0"/>
          </a:p>
          <a:p>
            <a:pPr>
              <a:lnSpc>
                <a:spcPct val="150000"/>
              </a:lnSpc>
            </a:pPr>
            <a:r>
              <a:rPr lang="en-US" b="1" dirty="0"/>
              <a:t>Supervised fine-tuning (SFT):</a:t>
            </a:r>
            <a:r>
              <a:rPr lang="en-US" dirty="0"/>
              <a:t> Training to learn task-specific capabilities</a:t>
            </a:r>
          </a:p>
          <a:p>
            <a:pPr>
              <a:lnSpc>
                <a:spcPct val="150000"/>
              </a:lnSpc>
            </a:pPr>
            <a:r>
              <a:rPr lang="en" b="1" dirty="0"/>
              <a:t>Instruction fine-tuning (IFT):</a:t>
            </a:r>
            <a:r>
              <a:rPr lang="en" dirty="0"/>
              <a:t> Training a model to follow instructions</a:t>
            </a:r>
            <a:endParaRPr lang=""/>
          </a:p>
          <a:p>
            <a:pPr>
              <a:lnSpc>
                <a:spcPct val="150000"/>
              </a:lnSpc>
            </a:pPr>
            <a:r>
              <a:rPr lang="en" b="1" dirty="0"/>
              <a:t>Reinforcement learning from human feedback (RLHF):</a:t>
            </a:r>
            <a:r>
              <a:rPr lang="en" dirty="0"/>
              <a:t> Specific technical tool for training ML models from human data</a:t>
            </a:r>
            <a:endParaRPr lang=""/>
          </a:p>
          <a:p>
            <a:pPr>
              <a:lnSpc>
                <a:spcPct val="150000"/>
              </a:lnSpc>
            </a:pPr>
            <a:r>
              <a:rPr lang="en" b="1" dirty="0"/>
              <a:t>Preference fine-tuning:</a:t>
            </a:r>
            <a:r>
              <a:rPr lang="en" dirty="0"/>
              <a:t> Using labeled preference data to fine-tune a LM (either with RL, DPO, or another loss function) </a:t>
            </a:r>
            <a:endParaRPr lang=""/>
          </a:p>
        </p:txBody>
      </p:sp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CBA53CB5-8B71-7BAA-D193-B1A5A23E8426}"/>
              </a:ext>
            </a:extLst>
          </p:cNvPr>
          <p:cNvSpPr txBox="1">
            <a:spLocks/>
          </p:cNvSpPr>
          <p:nvPr/>
        </p:nvSpPr>
        <p:spPr>
          <a:xfrm>
            <a:off x="8087764" y="6386851"/>
            <a:ext cx="4104236" cy="471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85000" lnSpcReduction="10000"/>
          </a:bodyPr>
          <a:lstStyle/>
          <a:p>
            <a:pPr defTabSz="813816">
              <a:lnSpc>
                <a:spcPct val="90000"/>
              </a:lnSpc>
              <a:spcAft>
                <a:spcPts val="600"/>
              </a:spcAft>
            </a:pP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Aligning open language models (Nathan Lambert, April 2024</a:t>
            </a:r>
            <a:r>
              <a:rPr lang="en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Københavns Universitet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16x9_ENG_small</Template>
  <TotalTime>62</TotalTime>
  <Words>2454</Words>
  <Application>Microsoft Office PowerPoint</Application>
  <PresentationFormat>Widescreen</PresentationFormat>
  <Paragraphs>398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Helvetica Neue</vt:lpstr>
      <vt:lpstr>Helvetica Neue Light</vt:lpstr>
      <vt:lpstr>Lucida Grande</vt:lpstr>
      <vt:lpstr>Microsoft New Tai Lue</vt:lpstr>
      <vt:lpstr>Open Sans</vt:lpstr>
      <vt:lpstr>Open Sans Extrabold</vt:lpstr>
      <vt:lpstr>Source Sans Pro</vt:lpstr>
      <vt:lpstr>Wingdings</vt:lpstr>
      <vt:lpstr>Brugerdefineret design</vt:lpstr>
      <vt:lpstr>PowerPoint Presentation</vt:lpstr>
      <vt:lpstr>What ChatGPT is(n't)</vt:lpstr>
      <vt:lpstr>PowerPoint Presentation</vt:lpstr>
      <vt:lpstr>PowerPoint Presentation</vt:lpstr>
      <vt:lpstr>Transformer</vt:lpstr>
      <vt:lpstr>PowerPoint Presentation</vt:lpstr>
      <vt:lpstr>Popular LLM families</vt:lpstr>
      <vt:lpstr>LLM size and emissions</vt:lpstr>
      <vt:lpstr>Some definitions for “alignment” of models</vt:lpstr>
      <vt:lpstr>RLHF in ChatGPT</vt:lpstr>
      <vt:lpstr>Aligning open language models </vt:lpstr>
      <vt:lpstr>Base models </vt:lpstr>
      <vt:lpstr>Aligned / fine-tuned / preference trained models </vt:lpstr>
      <vt:lpstr>Setting expectations &amp; evaluations</vt:lpstr>
      <vt:lpstr>Prehistory: MMLU benchmark</vt:lpstr>
      <vt:lpstr>Establishing evaluation for generative models</vt:lpstr>
      <vt:lpstr>ChatBotArena </vt:lpstr>
      <vt:lpstr>AlpacaEval </vt:lpstr>
      <vt:lpstr>MT Bench</vt:lpstr>
      <vt:lpstr>Open LLM Leaderboard</vt:lpstr>
      <vt:lpstr>The first open instruct models</vt:lpstr>
      <vt:lpstr>Key idea: Instruction fine-tuning (IFT)</vt:lpstr>
      <vt:lpstr>Key idea: Self-instruct / synthetic data</vt:lpstr>
      <vt:lpstr>First open instruction tuned models</vt:lpstr>
      <vt:lpstr>OpenAssistant: The first open, human instruction dataset</vt:lpstr>
      <vt:lpstr>StableVicuna</vt:lpstr>
      <vt:lpstr>QLoRA</vt:lpstr>
      <vt:lpstr>Guanaco</vt:lpstr>
      <vt:lpstr>Do LoRA methods work with RL?</vt:lpstr>
      <vt:lpstr>Getting RLHF to work</vt:lpstr>
      <vt:lpstr>RLHF without online humans in the loop</vt:lpstr>
      <vt:lpstr>RLHF phase: Zephyr β</vt:lpstr>
      <vt:lpstr>RLHF phase: Tülu 2</vt:lpstr>
      <vt:lpstr>Modern ecosystem</vt:lpstr>
      <vt:lpstr>Diversity of models and more players</vt:lpstr>
      <vt:lpstr>Open vs. closed aligned models</vt:lpstr>
      <vt:lpstr>The Danish LM Scene</vt:lpstr>
      <vt:lpstr>The ”Early" Danish NLP Scene</vt:lpstr>
      <vt:lpstr>The (Chat)GPT Effect</vt:lpstr>
      <vt:lpstr>Danish Generative Models</vt:lpstr>
      <vt:lpstr>Research Efforts</vt:lpstr>
      <vt:lpstr>The Danish LM Scene</vt:lpstr>
      <vt:lpstr>ScandEval: Danish NLU Benchmarking</vt:lpstr>
      <vt:lpstr>ScandEval: Danish NLG Benchmarking</vt:lpstr>
      <vt:lpstr>ScandEval: Danish NLU</vt:lpstr>
      <vt:lpstr>ScandEval: Danish NLG</vt:lpstr>
      <vt:lpstr>ScandEval: Current Limitations</vt:lpstr>
      <vt:lpstr>New! Danoliterate GLLM Leaderboard </vt:lpstr>
      <vt:lpstr>In progress: Danoliterate A/B testing (like ChatBot Arena) </vt:lpstr>
      <vt:lpstr>ChatGPT alternatives</vt:lpstr>
      <vt:lpstr>Strengths and weaknesses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Hershcovich</dc:creator>
  <cp:lastModifiedBy>Daniel Hershcovich</cp:lastModifiedBy>
  <cp:revision>58</cp:revision>
  <dcterms:created xsi:type="dcterms:W3CDTF">2023-05-05T13:16:06Z</dcterms:created>
  <dcterms:modified xsi:type="dcterms:W3CDTF">2024-09-06T09:47:51Z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2023-05-05T13:44:22Z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934be34f-3ca8-45d0-a35f-7061b527b074</vt:lpwstr>
  </property>
  <property fmtid="{D5CDD505-2E9C-101B-9397-08002B2CF9AE}" pid="9" name="MSIP_Label_6a2630e2-1ac5-455e-8217-0156b1936a76_ContentBits">
    <vt:lpwstr>0</vt:lpwstr>
  </property>
</Properties>
</file>